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  <p:sldMasterId id="2147483689" r:id="rId6"/>
    <p:sldMasterId id="2147483707" r:id="rId7"/>
    <p:sldMasterId id="2147483722" r:id="rId8"/>
    <p:sldMasterId id="2147483732" r:id="rId9"/>
    <p:sldMasterId id="2147483757" r:id="rId10"/>
    <p:sldMasterId id="2147483766" r:id="rId11"/>
    <p:sldMasterId id="2147483785" r:id="rId12"/>
  </p:sldMasterIdLst>
  <p:notesMasterIdLst>
    <p:notesMasterId r:id="rId32"/>
  </p:notesMasterIdLst>
  <p:sldIdLst>
    <p:sldId id="256" r:id="rId13"/>
    <p:sldId id="272" r:id="rId14"/>
    <p:sldId id="273" r:id="rId15"/>
    <p:sldId id="274" r:id="rId16"/>
    <p:sldId id="280" r:id="rId17"/>
    <p:sldId id="277" r:id="rId18"/>
    <p:sldId id="257" r:id="rId19"/>
    <p:sldId id="276" r:id="rId20"/>
    <p:sldId id="267" r:id="rId21"/>
    <p:sldId id="266" r:id="rId22"/>
    <p:sldId id="269" r:id="rId23"/>
    <p:sldId id="279" r:id="rId24"/>
    <p:sldId id="270" r:id="rId25"/>
    <p:sldId id="264" r:id="rId26"/>
    <p:sldId id="260" r:id="rId27"/>
    <p:sldId id="262" r:id="rId28"/>
    <p:sldId id="263" r:id="rId29"/>
    <p:sldId id="261" r:id="rId30"/>
    <p:sldId id="268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4AD2FD-B6FA-22DB-6A3B-FFE3E65371DC}" name="Edinger, Michael" initials="EM" userId="S::EdingerM1@state.gov::3b65413b-3a80-497c-9311-63c5aed7854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wyer, Theodore W" initials="BTW" lastIdx="1" clrIdx="0">
    <p:extLst>
      <p:ext uri="{19B8F6BF-5375-455C-9EA6-DF929625EA0E}">
        <p15:presenceInfo xmlns:p15="http://schemas.microsoft.com/office/powerpoint/2012/main" userId="S::ted.bowyer@pnnl.gov::3d567f91-0b82-4d58-8f06-47e721b01827" providerId="AD"/>
      </p:ext>
    </p:extLst>
  </p:cmAuthor>
  <p:cmAuthor id="2" name="Levitt, Kristi R" initials="LKR" lastIdx="6" clrIdx="1">
    <p:extLst>
      <p:ext uri="{19B8F6BF-5375-455C-9EA6-DF929625EA0E}">
        <p15:presenceInfo xmlns:p15="http://schemas.microsoft.com/office/powerpoint/2012/main" userId="S::kristi.levitt@pnnl.gov::93896028-42ed-428c-aea4-4c25ecdd77e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4" d="100"/>
          <a:sy n="134" d="100"/>
        </p:scale>
        <p:origin x="3192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commentAuthors" Target="commentAuthor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6D667B-B1D1-4320-9AA7-A3F402143D34}" type="doc">
      <dgm:prSet loTypeId="urn:microsoft.com/office/officeart/2008/layout/AlternatingHexagons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EB59FA4-DA54-41E0-9047-C52A403B4160}">
      <dgm:prSet phldrT="[Text]" custT="1"/>
      <dgm:spPr/>
      <dgm:t>
        <a:bodyPr/>
        <a:lstStyle/>
        <a:p>
          <a:r>
            <a:rPr lang="en-US" sz="1400"/>
            <a:t>Atmospheric Transport Modeling</a:t>
          </a:r>
        </a:p>
      </dgm:t>
    </dgm:pt>
    <dgm:pt modelId="{5687F94A-1694-4D49-86CB-4452E742F311}" type="sibTrans" cxnId="{0DB0D014-C0B4-4A71-AF4A-E68FB5A78A6D}">
      <dgm:prSet custT="1"/>
      <dgm:spPr/>
      <dgm:t>
        <a:bodyPr/>
        <a:lstStyle/>
        <a:p>
          <a:r>
            <a:rPr lang="en-US" sz="1400"/>
            <a:t>Stack Monitoring </a:t>
          </a:r>
        </a:p>
      </dgm:t>
    </dgm:pt>
    <dgm:pt modelId="{B13550CD-659D-4568-A97F-6851756AC458}" type="parTrans" cxnId="{0DB0D014-C0B4-4A71-AF4A-E68FB5A78A6D}">
      <dgm:prSet/>
      <dgm:spPr/>
      <dgm:t>
        <a:bodyPr/>
        <a:lstStyle/>
        <a:p>
          <a:endParaRPr lang="en-US"/>
        </a:p>
      </dgm:t>
    </dgm:pt>
    <dgm:pt modelId="{7B8770B4-8D70-43F9-A0C2-F23983460212}">
      <dgm:prSet phldrT="[Text]" custT="1"/>
      <dgm:spPr/>
      <dgm:t>
        <a:bodyPr/>
        <a:lstStyle/>
        <a:p>
          <a:r>
            <a:rPr lang="en-US" sz="1400"/>
            <a:t>Status of the IMS</a:t>
          </a:r>
        </a:p>
      </dgm:t>
    </dgm:pt>
    <dgm:pt modelId="{9874373D-04CC-4F15-AD84-040C081F3892}" type="parTrans" cxnId="{0E30F8AD-3395-48B1-8B2E-5D73458549AA}">
      <dgm:prSet/>
      <dgm:spPr/>
      <dgm:t>
        <a:bodyPr/>
        <a:lstStyle/>
        <a:p>
          <a:endParaRPr lang="en-US"/>
        </a:p>
      </dgm:t>
    </dgm:pt>
    <dgm:pt modelId="{8D4C348D-E1E5-4E88-9DDE-15BAE70CDD19}" type="sibTrans" cxnId="{0E30F8AD-3395-48B1-8B2E-5D73458549AA}">
      <dgm:prSet custT="1"/>
      <dgm:spPr/>
      <dgm:t>
        <a:bodyPr/>
        <a:lstStyle/>
        <a:p>
          <a:r>
            <a:rPr lang="en-US" sz="1400" dirty="0"/>
            <a:t>Sources of Detected Radioactivity</a:t>
          </a:r>
        </a:p>
      </dgm:t>
    </dgm:pt>
    <dgm:pt modelId="{D131FC59-1A0A-45EB-A1B2-C3B43DDC4B88}" type="pres">
      <dgm:prSet presAssocID="{ED6D667B-B1D1-4320-9AA7-A3F402143D34}" presName="Name0" presStyleCnt="0">
        <dgm:presLayoutVars>
          <dgm:chMax/>
          <dgm:chPref/>
          <dgm:dir val="rev"/>
          <dgm:animLvl val="lvl"/>
        </dgm:presLayoutVars>
      </dgm:prSet>
      <dgm:spPr/>
    </dgm:pt>
    <dgm:pt modelId="{42937BCA-E20C-4BAB-B991-ADD1C9862D80}" type="pres">
      <dgm:prSet presAssocID="{7B8770B4-8D70-43F9-A0C2-F23983460212}" presName="composite" presStyleCnt="0"/>
      <dgm:spPr/>
    </dgm:pt>
    <dgm:pt modelId="{83757B7F-346E-4FD9-8D06-A5202B167474}" type="pres">
      <dgm:prSet presAssocID="{7B8770B4-8D70-43F9-A0C2-F23983460212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E2180E3B-124A-41A8-BBEA-916CFE46F31B}" type="pres">
      <dgm:prSet presAssocID="{7B8770B4-8D70-43F9-A0C2-F23983460212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20E47167-F1AE-4EE7-A8EB-385E7B1C868F}" type="pres">
      <dgm:prSet presAssocID="{7B8770B4-8D70-43F9-A0C2-F23983460212}" presName="BalanceSpacing" presStyleCnt="0"/>
      <dgm:spPr/>
    </dgm:pt>
    <dgm:pt modelId="{41128A84-238B-47E5-932B-D921D3CF7FA2}" type="pres">
      <dgm:prSet presAssocID="{7B8770B4-8D70-43F9-A0C2-F23983460212}" presName="BalanceSpacing1" presStyleCnt="0"/>
      <dgm:spPr/>
    </dgm:pt>
    <dgm:pt modelId="{6A8AEA4F-987A-4536-95CA-3282F3C1A30B}" type="pres">
      <dgm:prSet presAssocID="{8D4C348D-E1E5-4E88-9DDE-15BAE70CDD19}" presName="Accent1Text" presStyleLbl="node1" presStyleIdx="1" presStyleCnt="4"/>
      <dgm:spPr/>
    </dgm:pt>
    <dgm:pt modelId="{2E00CD6E-0D9A-4ED2-8247-09EBBB24683C}" type="pres">
      <dgm:prSet presAssocID="{8D4C348D-E1E5-4E88-9DDE-15BAE70CDD19}" presName="spaceBetweenRectangles" presStyleCnt="0"/>
      <dgm:spPr/>
    </dgm:pt>
    <dgm:pt modelId="{C607D424-07C9-4B86-A8E2-18ECCF829A67}" type="pres">
      <dgm:prSet presAssocID="{DEB59FA4-DA54-41E0-9047-C52A403B4160}" presName="composite" presStyleCnt="0"/>
      <dgm:spPr/>
    </dgm:pt>
    <dgm:pt modelId="{F0D6AA3F-F571-4771-99E7-05BFE769DA7F}" type="pres">
      <dgm:prSet presAssocID="{DEB59FA4-DA54-41E0-9047-C52A403B4160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1EA6047E-6B0B-40C1-9DAE-8D3B5EA0340D}" type="pres">
      <dgm:prSet presAssocID="{DEB59FA4-DA54-41E0-9047-C52A403B4160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FAC7093E-C5E7-4A1A-A4BB-023B3382243C}" type="pres">
      <dgm:prSet presAssocID="{DEB59FA4-DA54-41E0-9047-C52A403B4160}" presName="BalanceSpacing" presStyleCnt="0"/>
      <dgm:spPr/>
    </dgm:pt>
    <dgm:pt modelId="{2E542DEA-B4A5-4033-8A4D-4DC28AB66029}" type="pres">
      <dgm:prSet presAssocID="{DEB59FA4-DA54-41E0-9047-C52A403B4160}" presName="BalanceSpacing1" presStyleCnt="0"/>
      <dgm:spPr/>
    </dgm:pt>
    <dgm:pt modelId="{D6D561AA-413E-4603-BC61-F5072D342D83}" type="pres">
      <dgm:prSet presAssocID="{5687F94A-1694-4D49-86CB-4452E742F311}" presName="Accent1Text" presStyleLbl="node1" presStyleIdx="3" presStyleCnt="4"/>
      <dgm:spPr/>
    </dgm:pt>
  </dgm:ptLst>
  <dgm:cxnLst>
    <dgm:cxn modelId="{0DB0D014-C0B4-4A71-AF4A-E68FB5A78A6D}" srcId="{ED6D667B-B1D1-4320-9AA7-A3F402143D34}" destId="{DEB59FA4-DA54-41E0-9047-C52A403B4160}" srcOrd="1" destOrd="0" parTransId="{B13550CD-659D-4568-A97F-6851756AC458}" sibTransId="{5687F94A-1694-4D49-86CB-4452E742F311}"/>
    <dgm:cxn modelId="{15F3AC40-BE1E-496B-87B2-7B39AA476367}" type="presOf" srcId="{8D4C348D-E1E5-4E88-9DDE-15BAE70CDD19}" destId="{6A8AEA4F-987A-4536-95CA-3282F3C1A30B}" srcOrd="0" destOrd="0" presId="urn:microsoft.com/office/officeart/2008/layout/AlternatingHexagons"/>
    <dgm:cxn modelId="{C4074E4A-4537-4DBE-8C5A-86F4D79C0C1E}" type="presOf" srcId="{5687F94A-1694-4D49-86CB-4452E742F311}" destId="{D6D561AA-413E-4603-BC61-F5072D342D83}" srcOrd="0" destOrd="0" presId="urn:microsoft.com/office/officeart/2008/layout/AlternatingHexagons"/>
    <dgm:cxn modelId="{DC798A75-FA4E-4B2E-A44D-FF662613CCF8}" type="presOf" srcId="{ED6D667B-B1D1-4320-9AA7-A3F402143D34}" destId="{D131FC59-1A0A-45EB-A1B2-C3B43DDC4B88}" srcOrd="0" destOrd="0" presId="urn:microsoft.com/office/officeart/2008/layout/AlternatingHexagons"/>
    <dgm:cxn modelId="{621EB958-71A2-4A1E-A312-815CE1DF12E6}" type="presOf" srcId="{7B8770B4-8D70-43F9-A0C2-F23983460212}" destId="{83757B7F-346E-4FD9-8D06-A5202B167474}" srcOrd="0" destOrd="0" presId="urn:microsoft.com/office/officeart/2008/layout/AlternatingHexagons"/>
    <dgm:cxn modelId="{0E30F8AD-3395-48B1-8B2E-5D73458549AA}" srcId="{ED6D667B-B1D1-4320-9AA7-A3F402143D34}" destId="{7B8770B4-8D70-43F9-A0C2-F23983460212}" srcOrd="0" destOrd="0" parTransId="{9874373D-04CC-4F15-AD84-040C081F3892}" sibTransId="{8D4C348D-E1E5-4E88-9DDE-15BAE70CDD19}"/>
    <dgm:cxn modelId="{07351EC1-D1A8-4BB2-8B43-4D56676940B7}" type="presOf" srcId="{DEB59FA4-DA54-41E0-9047-C52A403B4160}" destId="{F0D6AA3F-F571-4771-99E7-05BFE769DA7F}" srcOrd="0" destOrd="0" presId="urn:microsoft.com/office/officeart/2008/layout/AlternatingHexagons"/>
    <dgm:cxn modelId="{5ADDB0ED-610E-424B-9820-444D03D2B890}" type="presParOf" srcId="{D131FC59-1A0A-45EB-A1B2-C3B43DDC4B88}" destId="{42937BCA-E20C-4BAB-B991-ADD1C9862D80}" srcOrd="0" destOrd="0" presId="urn:microsoft.com/office/officeart/2008/layout/AlternatingHexagons"/>
    <dgm:cxn modelId="{08D7D853-43C0-48FE-A93D-89CC85A6172D}" type="presParOf" srcId="{42937BCA-E20C-4BAB-B991-ADD1C9862D80}" destId="{83757B7F-346E-4FD9-8D06-A5202B167474}" srcOrd="0" destOrd="0" presId="urn:microsoft.com/office/officeart/2008/layout/AlternatingHexagons"/>
    <dgm:cxn modelId="{9374A979-BD6C-4A22-A118-8BE76F6EA42C}" type="presParOf" srcId="{42937BCA-E20C-4BAB-B991-ADD1C9862D80}" destId="{E2180E3B-124A-41A8-BBEA-916CFE46F31B}" srcOrd="1" destOrd="0" presId="urn:microsoft.com/office/officeart/2008/layout/AlternatingHexagons"/>
    <dgm:cxn modelId="{46F730CE-B412-4E26-84AB-35ED741741AA}" type="presParOf" srcId="{42937BCA-E20C-4BAB-B991-ADD1C9862D80}" destId="{20E47167-F1AE-4EE7-A8EB-385E7B1C868F}" srcOrd="2" destOrd="0" presId="urn:microsoft.com/office/officeart/2008/layout/AlternatingHexagons"/>
    <dgm:cxn modelId="{5E2E9FFD-47C4-4548-AEE4-B8A5BEABBB09}" type="presParOf" srcId="{42937BCA-E20C-4BAB-B991-ADD1C9862D80}" destId="{41128A84-238B-47E5-932B-D921D3CF7FA2}" srcOrd="3" destOrd="0" presId="urn:microsoft.com/office/officeart/2008/layout/AlternatingHexagons"/>
    <dgm:cxn modelId="{9072C30C-D129-441C-A8AF-1FB979EB4334}" type="presParOf" srcId="{42937BCA-E20C-4BAB-B991-ADD1C9862D80}" destId="{6A8AEA4F-987A-4536-95CA-3282F3C1A30B}" srcOrd="4" destOrd="0" presId="urn:microsoft.com/office/officeart/2008/layout/AlternatingHexagons"/>
    <dgm:cxn modelId="{B050A38C-775F-46BD-AF7E-C714AB25FBE6}" type="presParOf" srcId="{D131FC59-1A0A-45EB-A1B2-C3B43DDC4B88}" destId="{2E00CD6E-0D9A-4ED2-8247-09EBBB24683C}" srcOrd="1" destOrd="0" presId="urn:microsoft.com/office/officeart/2008/layout/AlternatingHexagons"/>
    <dgm:cxn modelId="{8E468694-2E03-4121-9FD2-75C80C7FB957}" type="presParOf" srcId="{D131FC59-1A0A-45EB-A1B2-C3B43DDC4B88}" destId="{C607D424-07C9-4B86-A8E2-18ECCF829A67}" srcOrd="2" destOrd="0" presId="urn:microsoft.com/office/officeart/2008/layout/AlternatingHexagons"/>
    <dgm:cxn modelId="{D5903B6B-3478-4FFA-8BC9-C9D5665A4608}" type="presParOf" srcId="{C607D424-07C9-4B86-A8E2-18ECCF829A67}" destId="{F0D6AA3F-F571-4771-99E7-05BFE769DA7F}" srcOrd="0" destOrd="0" presId="urn:microsoft.com/office/officeart/2008/layout/AlternatingHexagons"/>
    <dgm:cxn modelId="{6A14526C-5D09-465F-826F-3D265B2FEC64}" type="presParOf" srcId="{C607D424-07C9-4B86-A8E2-18ECCF829A67}" destId="{1EA6047E-6B0B-40C1-9DAE-8D3B5EA0340D}" srcOrd="1" destOrd="0" presId="urn:microsoft.com/office/officeart/2008/layout/AlternatingHexagons"/>
    <dgm:cxn modelId="{7218B993-0F61-43F0-AC9B-4558A5D5158E}" type="presParOf" srcId="{C607D424-07C9-4B86-A8E2-18ECCF829A67}" destId="{FAC7093E-C5E7-4A1A-A4BB-023B3382243C}" srcOrd="2" destOrd="0" presId="urn:microsoft.com/office/officeart/2008/layout/AlternatingHexagons"/>
    <dgm:cxn modelId="{721BACE4-5A4F-4FC7-9AB5-4266BFC3A6F6}" type="presParOf" srcId="{C607D424-07C9-4B86-A8E2-18ECCF829A67}" destId="{2E542DEA-B4A5-4033-8A4D-4DC28AB66029}" srcOrd="3" destOrd="0" presId="urn:microsoft.com/office/officeart/2008/layout/AlternatingHexagons"/>
    <dgm:cxn modelId="{8A1ECDD8-B952-4C39-BCEA-D53556D5556A}" type="presParOf" srcId="{C607D424-07C9-4B86-A8E2-18ECCF829A67}" destId="{D6D561AA-413E-4603-BC61-F5072D342D83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57B7F-346E-4FD9-8D06-A5202B167474}">
      <dsp:nvSpPr>
        <dsp:cNvPr id="0" name=""/>
        <dsp:cNvSpPr/>
      </dsp:nvSpPr>
      <dsp:spPr>
        <a:xfrm rot="5400000">
          <a:off x="2578827" y="230564"/>
          <a:ext cx="2453689" cy="2134709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Status of the IMS</a:t>
          </a:r>
        </a:p>
      </dsp:txBody>
      <dsp:txXfrm rot="-5400000">
        <a:off x="3070976" y="453442"/>
        <a:ext cx="1469391" cy="1688956"/>
      </dsp:txXfrm>
    </dsp:sp>
    <dsp:sp modelId="{E2180E3B-124A-41A8-BBEA-916CFE46F31B}">
      <dsp:nvSpPr>
        <dsp:cNvPr id="0" name=""/>
        <dsp:cNvSpPr/>
      </dsp:nvSpPr>
      <dsp:spPr>
        <a:xfrm>
          <a:off x="0" y="561812"/>
          <a:ext cx="2649984" cy="1472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8AEA4F-987A-4536-95CA-3282F3C1A30B}">
      <dsp:nvSpPr>
        <dsp:cNvPr id="0" name=""/>
        <dsp:cNvSpPr/>
      </dsp:nvSpPr>
      <dsp:spPr>
        <a:xfrm rot="5400000">
          <a:off x="4884314" y="230564"/>
          <a:ext cx="2453689" cy="2134709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Sources of Detected Radioactivity</a:t>
          </a:r>
        </a:p>
      </dsp:txBody>
      <dsp:txXfrm rot="-5400000">
        <a:off x="5376463" y="453442"/>
        <a:ext cx="1469391" cy="1688956"/>
      </dsp:txXfrm>
    </dsp:sp>
    <dsp:sp modelId="{F0D6AA3F-F571-4771-99E7-05BFE769DA7F}">
      <dsp:nvSpPr>
        <dsp:cNvPr id="0" name=""/>
        <dsp:cNvSpPr/>
      </dsp:nvSpPr>
      <dsp:spPr>
        <a:xfrm rot="5400000">
          <a:off x="3735987" y="2313256"/>
          <a:ext cx="2453689" cy="2134709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Atmospheric Transport Modeling</a:t>
          </a:r>
        </a:p>
      </dsp:txBody>
      <dsp:txXfrm rot="-5400000">
        <a:off x="4228136" y="2536134"/>
        <a:ext cx="1469391" cy="1688956"/>
      </dsp:txXfrm>
    </dsp:sp>
    <dsp:sp modelId="{1EA6047E-6B0B-40C1-9DAE-8D3B5EA0340D}">
      <dsp:nvSpPr>
        <dsp:cNvPr id="0" name=""/>
        <dsp:cNvSpPr/>
      </dsp:nvSpPr>
      <dsp:spPr>
        <a:xfrm>
          <a:off x="6094964" y="2644504"/>
          <a:ext cx="2738317" cy="1472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D561AA-413E-4603-BC61-F5072D342D83}">
      <dsp:nvSpPr>
        <dsp:cNvPr id="0" name=""/>
        <dsp:cNvSpPr/>
      </dsp:nvSpPr>
      <dsp:spPr>
        <a:xfrm rot="5400000">
          <a:off x="1430500" y="2313256"/>
          <a:ext cx="2453689" cy="2134709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Stack Monitoring </a:t>
          </a:r>
        </a:p>
      </dsp:txBody>
      <dsp:txXfrm rot="-5400000">
        <a:off x="1922649" y="2536134"/>
        <a:ext cx="1469391" cy="1688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E8E05B-9CA6-4DB5-9A26-8A581F8E3F91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FFEF9-AB9D-42DB-B7DA-3EF8183E7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05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4FFEF9-AB9D-42DB-B7DA-3EF8183E75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9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0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711607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009596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247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007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89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8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1831975"/>
            <a:ext cx="8212138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8" y="2973388"/>
            <a:ext cx="8208962" cy="2279650"/>
          </a:xfrm>
        </p:spPr>
        <p:txBody>
          <a:bodyPr lIns="91440" tIns="45720" rIns="91440" bIns="45720"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57A15-BD5B-4994-90AC-F2FA0CB59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987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2125" y="1676400"/>
            <a:ext cx="8186738" cy="357505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73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6565900" y="5410200"/>
            <a:ext cx="2578100" cy="144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3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ea typeface="ＭＳ Ｐゴシック" pitchFamily="-109" charset="-128"/>
              <a:cs typeface="Arial" pitchFamily="-108" charset="0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A57DD-C85F-4849-9CA2-125A97D2DBA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9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_Backgroun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Title_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NNL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roudly_Operated_by_Battelle_Onyx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1831975"/>
            <a:ext cx="8212138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8" y="2973388"/>
            <a:ext cx="8208962" cy="2279650"/>
          </a:xfrm>
        </p:spPr>
        <p:txBody>
          <a:bodyPr lIns="91440" tIns="45720" rIns="91440" bIns="45720"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48E0-20DE-43A8-A457-AA83E6B51F9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9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87673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3A58-AB70-4711-A208-5620C461B09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8727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6326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6326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41B8-FC2E-4DD3-AA27-AA9EFB81B5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087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69D2A-067C-4E7D-8633-C9A4927CB4F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3042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497514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434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29ED-CDCD-47F0-8A0F-F9AECA5C55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417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932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0541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599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BA56D-F310-4D77-9B66-BE13C3D9916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225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9228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088A-E3FC-437E-927F-693DC0A25F6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12914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146AC-1318-4153-9A8D-77EE502965E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557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8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946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946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A82B-5A24-4C15-B889-6BDB39359C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715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4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88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88240-D170-4698-9089-575A02674F2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001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F1C93-833D-43D6-879E-6856F8C8AE6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50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7315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63B23-1086-416D-8505-62722022A2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436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3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7083"/>
            <a:ext cx="4040188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7083"/>
            <a:ext cx="4041775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8A090-1091-4EA7-A8A6-824F9C51923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260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SzPct val="60000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BCB09-1195-4D7D-BCE6-A8F4D55DFA1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19432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9AC0E-79DF-4FB0-AA50-278697C0E51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159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3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0135"/>
            <a:ext cx="4040188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0135"/>
            <a:ext cx="4041775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455FC-7A88-4B02-94C2-10067E238D7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970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DF38-E546-43D9-88CC-55F96611B3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2214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5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CFF12D-E011-46EE-8F54-99BC8CEF5E3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889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84440" y="1599559"/>
            <a:ext cx="4041648" cy="4078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7906" y="1598278"/>
            <a:ext cx="4041648" cy="4078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380A03-8BAC-468F-A57D-E24B589BD8E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91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9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69072" y="2306490"/>
            <a:ext cx="4033772" cy="3265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0222" y="2305209"/>
            <a:ext cx="4041648" cy="3265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C50E95-99D6-4342-A1E2-358B6B1672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1881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5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D7118A7-197C-4DF0-BDBA-282E35DADAD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17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7923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1389" y="1607244"/>
            <a:ext cx="4041648" cy="3575050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640223" y="1607244"/>
            <a:ext cx="4041648" cy="3575050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387726-369B-48E1-9C98-34ED579456C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330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9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61389" y="2321856"/>
            <a:ext cx="4041648" cy="334896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0223" y="2321856"/>
            <a:ext cx="4041648" cy="334896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FAAB8D-89D2-4C8B-97F3-1D3EFADB6D7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2138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369228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CA232-6363-443D-8792-D75D5C3A435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73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78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16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374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4206196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73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371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97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195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55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74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1881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6862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2467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797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587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4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1984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8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57200" y="2516451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4800600" y="2516454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solidFill>
                  <a:srgbClr val="FFFFFF"/>
                </a:solidFill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solidFill>
                  <a:srgbClr val="FFFFFF"/>
                </a:solidFill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solidFill>
                  <a:srgbClr val="FFFFFF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8660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solidFill>
                  <a:srgbClr val="FFFFFF"/>
                </a:solidFill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8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231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87342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77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226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169806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7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520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41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430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0437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1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65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9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0906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828796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242424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42424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242424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242424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242424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4589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7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7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000000"/>
                </a:solidFill>
                <a:latin typeface="Arial"/>
                <a:cs typeface="Arial"/>
              </a:defRPr>
            </a:lvl2pPr>
            <a:lvl3pPr>
              <a:defRPr sz="1600">
                <a:solidFill>
                  <a:srgbClr val="000000"/>
                </a:solidFill>
                <a:latin typeface="Arial"/>
                <a:cs typeface="Arial"/>
              </a:defRPr>
            </a:lvl3pPr>
            <a:lvl4pPr>
              <a:defRPr sz="1400">
                <a:solidFill>
                  <a:srgbClr val="000000"/>
                </a:solidFill>
                <a:latin typeface="Arial"/>
                <a:cs typeface="Arial"/>
              </a:defRPr>
            </a:lvl4pPr>
            <a:lvl5pPr>
              <a:defRPr sz="1400">
                <a:solidFill>
                  <a:srgbClr val="000000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53057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45499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828800"/>
            <a:ext cx="8229600" cy="34290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5752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Color Background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522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422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70727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3255855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7930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707276"/>
                </a:solidFill>
              </a:defRPr>
            </a:lvl1pPr>
          </a:lstStyle>
          <a:p>
            <a:fld id="{A505DBE7-0ACF-E348-BBE2-A615BCE1D7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015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49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6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941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6007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10164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67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431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05DBE7-0ACF-E348-BBE2-A615BCE1D7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479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689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_Backgroun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Title_Footer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NNL_Logo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roudly_Operated_by_Battelle_Onyx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1831975"/>
            <a:ext cx="8212138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8" y="2973388"/>
            <a:ext cx="8208962" cy="2279650"/>
          </a:xfrm>
        </p:spPr>
        <p:txBody>
          <a:bodyPr lIns="91440" tIns="45720" rIns="91440" bIns="45720"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848E0-20DE-43A8-A457-AA83E6B51F9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06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56615"/>
            <a:ext cx="6629400" cy="6217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75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5943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A3A58-AB70-4711-A208-5620C461B09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157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6326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63262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0141B8-FC2E-4DD3-AA27-AA9EFB81B5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393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69D2A-067C-4E7D-8633-C9A4927CB4F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638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4975145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2434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D29ED-CDCD-47F0-8A0F-F9AECA5C55A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809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9324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30541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05997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BA56D-F310-4D77-9B66-BE13C3D9916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161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9228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6088A-E3FC-437E-927F-693DC0A25F6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819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146AC-1318-4153-9A8D-77EE502965E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933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8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0946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70946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A82B-5A24-4C15-B889-6BDB39359C8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97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resentation_Footer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PNNL_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4" name="Picture 9" descr="Proudly_Operated_by_Battelle_Onyx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08868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088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88240-D170-4698-9089-575A02674F2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099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F1C93-833D-43D6-879E-6856F8C8AE6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77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828799"/>
            <a:ext cx="82296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730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63B23-1086-416D-8505-62722022A2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472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3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67083"/>
            <a:ext cx="4040188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67083"/>
            <a:ext cx="4041775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8A090-1091-4EA7-A8A6-824F9C51923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091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SzPct val="60000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BCB09-1195-4D7D-BCE6-A8F4D55DFA1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25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5524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9AC0E-79DF-4FB0-AA50-278697C0E51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2437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13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0135"/>
            <a:ext cx="4040188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0135"/>
            <a:ext cx="4041775" cy="3488258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455FC-7A88-4B02-94C2-10067E238D7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349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DF38-E546-43D9-88CC-55F96611B380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89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5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F6CFF12D-E011-46EE-8F54-99BC8CEF5E3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108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84440" y="1599559"/>
            <a:ext cx="4041648" cy="4078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7906" y="1598278"/>
            <a:ext cx="4041648" cy="40789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380A03-8BAC-468F-A57D-E24B589BD8E8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78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65938"/>
          </a:xfrm>
          <a:prstGeom prst="rect">
            <a:avLst/>
          </a:prstGeom>
          <a:solidFill>
            <a:srgbClr val="70727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9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69072" y="2306490"/>
            <a:ext cx="4033772" cy="3265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0222" y="2305209"/>
            <a:ext cx="4041648" cy="326571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7C50E95-99D6-4342-A1E2-358B6B16725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044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5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D7118A7-197C-4DF0-BDBA-282E35DADAD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3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799"/>
            <a:ext cx="3886200" cy="43434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828799"/>
            <a:ext cx="3886200" cy="4343400"/>
          </a:xfrm>
        </p:spPr>
        <p:txBody>
          <a:bodyPr lIns="0" t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22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6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461389" y="1607244"/>
            <a:ext cx="4041648" cy="3575050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2"/>
          </p:nvPr>
        </p:nvSpPr>
        <p:spPr>
          <a:xfrm>
            <a:off x="4640223" y="1607244"/>
            <a:ext cx="4041648" cy="3575050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B387726-369B-48E1-9C98-34ED579456C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166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ＭＳ Ｐゴシック" pitchFamily="-109" charset="-128"/>
            </a:endParaRPr>
          </a:p>
        </p:txBody>
      </p:sp>
      <p:pic>
        <p:nvPicPr>
          <p:cNvPr id="9" name="Picture 6" descr="PNNL_Logo_Revers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62613"/>
            <a:ext cx="2651125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roudly_Operated_by_Battelle_Revers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72252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61389" y="2321856"/>
            <a:ext cx="4041648" cy="334896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2"/>
          </p:nvPr>
        </p:nvSpPr>
        <p:spPr>
          <a:xfrm>
            <a:off x="4640223" y="2321856"/>
            <a:ext cx="4041648" cy="3348961"/>
          </a:xfrm>
        </p:spPr>
        <p:txBody>
          <a:bodyPr/>
          <a:lstStyle>
            <a:lvl1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Tx/>
              <a:buBlip>
                <a:blip r:embed="rId4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3FAAB8D-89D2-4C8B-97F3-1D3EFADB6D7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659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369228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CA232-6363-443D-8792-D75D5C3A435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4147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_Backgroun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Title_Foote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PNNL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Proudly_Operated_by_Battelle_Ony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1831975"/>
            <a:ext cx="8212138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8" y="2973388"/>
            <a:ext cx="8208962" cy="2279650"/>
          </a:xfrm>
        </p:spPr>
        <p:txBody>
          <a:bodyPr lIns="91440" tIns="45720" rIns="91440" bIns="45720"/>
          <a:lstStyle>
            <a:lvl1pPr marL="0" indent="0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7364-4C27-45C6-8392-4B8B76EAC2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995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D0963B-707B-4AEC-A872-CD2C02C9EBA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126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resentation_Foote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PNNL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pic>
        <p:nvPicPr>
          <p:cNvPr id="7" name="Picture 9" descr="Proudly_Operated_by_Battelle_Onyx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1D84F-FF9C-4AC0-9ADE-4C604419D6D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12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8" y="0"/>
            <a:ext cx="9144000" cy="914400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A9E01-C01D-49BC-B89F-7A05EF8C5B9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7013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13112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ea typeface="MS PGothic" pitchFamily="34" charset="-128"/>
              <a:cs typeface="Arial" charset="0"/>
            </a:endParaRPr>
          </a:p>
        </p:txBody>
      </p:sp>
      <p:pic>
        <p:nvPicPr>
          <p:cNvPr id="6" name="Picture 9" descr="Proudly_Operated_by_Battelle_Ony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SzPct val="60000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D58B1-CCBF-4E46-9664-2181D9B88AA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232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B06E5-4582-4203-A408-6F321554AF9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2140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NNL_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5670550"/>
            <a:ext cx="265112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Proudly_Operated_by_Battelle_Onyx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6400800"/>
            <a:ext cx="2651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2313" y="369228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12713" y="6483350"/>
            <a:ext cx="5095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34369-A7A5-4BF3-BD12-8543A7212C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93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D57500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514599"/>
            <a:ext cx="3886200" cy="3657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4172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8"/>
            <a:ext cx="8229600" cy="4800600"/>
          </a:xfrm>
        </p:spPr>
        <p:txBody>
          <a:bodyPr lIns="0" tIns="0" rIns="0" bIns="0">
            <a:spAutoFit/>
          </a:bodyPr>
          <a:lstStyle>
            <a:lvl1pPr>
              <a:defRPr sz="2000">
                <a:latin typeface="Arial"/>
                <a:cs typeface="Arial"/>
              </a:defRPr>
            </a:lvl1pPr>
            <a:lvl2pPr>
              <a:defRPr sz="1800">
                <a:latin typeface="Arial"/>
                <a:cs typeface="Arial"/>
              </a:defRPr>
            </a:lvl2pPr>
            <a:lvl3pPr>
              <a:defRPr sz="1600">
                <a:latin typeface="Arial"/>
                <a:cs typeface="Arial"/>
              </a:defRPr>
            </a:lvl3pPr>
            <a:lvl4pPr>
              <a:defRPr sz="1400">
                <a:latin typeface="Arial"/>
                <a:cs typeface="Arial"/>
              </a:defRPr>
            </a:lvl4pPr>
            <a:lvl5pPr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1829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0" y="2628782"/>
            <a:ext cx="9144000" cy="1600438"/>
          </a:xfrm>
          <a:noFill/>
          <a:ln w="25400">
            <a:noFill/>
          </a:ln>
          <a:effectLst/>
        </p:spPr>
        <p:txBody>
          <a:bodyPr lIns="457200" tIns="457200" rIns="457200" bIns="457200" anchor="ctr">
            <a:sp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8229600" cy="457200"/>
          </a:xfr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Presenter </a:t>
            </a:r>
            <a:r>
              <a:rPr lang="en-US" err="1"/>
              <a:t>Name(S</a:t>
            </a:r>
            <a:r>
              <a:rPr lang="en-US"/>
              <a:t>)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5613" y="5257800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presenter organization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540477"/>
            <a:ext cx="8229600" cy="228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add presentation event or location</a:t>
            </a:r>
          </a:p>
        </p:txBody>
      </p:sp>
    </p:spTree>
    <p:extLst>
      <p:ext uri="{BB962C8B-B14F-4D97-AF65-F5344CB8AC3E}">
        <p14:creationId xmlns:p14="http://schemas.microsoft.com/office/powerpoint/2010/main" val="29850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82296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371596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3"/>
          </p:nvPr>
        </p:nvSpPr>
        <p:spPr>
          <a:xfrm>
            <a:off x="4800600" y="1369118"/>
            <a:ext cx="3886200" cy="4800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96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3715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57200" y="2059241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6"/>
          </p:nvPr>
        </p:nvSpPr>
        <p:spPr>
          <a:xfrm>
            <a:off x="4800600" y="2056763"/>
            <a:ext cx="3886200" cy="41148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9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+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371600"/>
            <a:ext cx="8229600" cy="3886200"/>
          </a:xfrm>
        </p:spPr>
        <p:txBody>
          <a:bodyPr lIns="0" tIns="0" rIns="0" bIns="0" anchor="ctr">
            <a:spAutoFit/>
          </a:bodyPr>
          <a:lstStyle>
            <a:lvl1pPr marL="0" indent="0" algn="ctr">
              <a:buNone/>
              <a:defRPr sz="1800" i="1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486400"/>
            <a:ext cx="8229600" cy="685800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7552"/>
            <a:ext cx="9144000" cy="58704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621792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 anchorCtr="0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8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314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5"/>
          </p:nvPr>
        </p:nvSpPr>
        <p:spPr>
          <a:xfrm>
            <a:off x="4800600" y="1828800"/>
            <a:ext cx="3886200" cy="43434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828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2-Column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371600"/>
            <a:ext cx="9144000" cy="548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1005840"/>
          </a:xfrm>
        </p:spPr>
        <p:txBody>
          <a:bodyPr lIns="0" tIns="0" rIns="0" bIns="0" anchor="t">
            <a:spAutoFit/>
          </a:bodyPr>
          <a:lstStyle>
            <a:lvl1pPr algn="l">
              <a:defRPr sz="2500" b="1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828799"/>
            <a:ext cx="3886200" cy="640080"/>
          </a:xfrm>
        </p:spPr>
        <p:txBody>
          <a:bodyPr lIns="0" tIns="0" rIns="0" bIns="0" anchor="t">
            <a:spAutoFit/>
          </a:bodyPr>
          <a:lstStyle>
            <a:lvl1pPr marL="0" indent="0">
              <a:buNone/>
              <a:defRPr sz="2000" b="1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lIns="0" tIns="0" rIns="0" bIns="0"/>
          <a:lstStyle>
            <a:lvl1pPr>
              <a:defRPr sz="900"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457200" y="2514600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4800600" y="2512122"/>
            <a:ext cx="3886200" cy="3657600"/>
          </a:xfrm>
        </p:spPr>
        <p:txBody>
          <a:bodyPr lIns="0" tIns="0" rIns="0" bIns="0">
            <a:spAutoFit/>
          </a:bodyPr>
          <a:lstStyle>
            <a:lvl1pPr marL="342900" indent="-342900">
              <a:buSzPct val="100000"/>
              <a:buFontTx/>
              <a:buBlip>
                <a:blip r:embed="rId2"/>
              </a:buBlip>
              <a:defRPr sz="2000">
                <a:latin typeface="Arial"/>
                <a:cs typeface="Arial"/>
              </a:defRPr>
            </a:lvl1pPr>
            <a:lvl2pPr marL="742950" indent="-285750">
              <a:buSzPct val="100000"/>
              <a:buFontTx/>
              <a:buBlip>
                <a:blip r:embed="rId3"/>
              </a:buBlip>
              <a:defRPr sz="1800">
                <a:latin typeface="Arial"/>
                <a:cs typeface="Arial"/>
              </a:defRPr>
            </a:lvl2pPr>
            <a:lvl3pPr marL="1143000" indent="-228600">
              <a:buSzPct val="100000"/>
              <a:buFontTx/>
              <a:buBlip>
                <a:blip r:embed="rId4"/>
              </a:buBlip>
              <a:defRPr sz="1600">
                <a:latin typeface="Arial"/>
                <a:cs typeface="Arial"/>
              </a:defRPr>
            </a:lvl3pPr>
            <a:lvl4pPr marL="1600200" indent="-228600">
              <a:buSzPct val="100000"/>
              <a:buFontTx/>
              <a:buBlip>
                <a:blip r:embed="rId5"/>
              </a:buBlip>
              <a:defRPr sz="1400">
                <a:latin typeface="Arial"/>
                <a:cs typeface="Arial"/>
              </a:defRPr>
            </a:lvl4pPr>
            <a:lvl5pPr marL="2057400" indent="-228600">
              <a:buSzPct val="100000"/>
              <a:buFontTx/>
              <a:buBlip>
                <a:blip r:embed="rId2"/>
              </a:buBlip>
              <a:defRPr sz="140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86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8.emf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image" Target="../media/image1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87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86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21" Type="http://schemas.openxmlformats.org/officeDocument/2006/relationships/image" Target="../media/image8.emf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image" Target="../media/image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13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28" Type="http://schemas.openxmlformats.org/officeDocument/2006/relationships/image" Target="../media/image15.png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Relationship Id="rId27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B6C86459-5D0B-4F4D-9E1F-07C11A322AE6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869C14E4-152B-41B1-91FC-B04FDD57F318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4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tinum_PowerPoint_Background_08-19-2011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56613"/>
            <a:ext cx="6629400" cy="621792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835" r:id="rId1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5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2000" kern="1200">
          <a:solidFill>
            <a:schemeClr val="accent2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0"/>
        </a:buBlip>
        <a:defRPr sz="1800" kern="1200">
          <a:solidFill>
            <a:schemeClr val="accent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1"/>
        </a:buBlip>
        <a:defRPr sz="1600" kern="1200">
          <a:solidFill>
            <a:schemeClr val="accent2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9"/>
        </a:buBlip>
        <a:defRPr sz="1400" kern="1200">
          <a:solidFill>
            <a:schemeClr val="accent2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56612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fld id="{03722D57-58D6-9447-A6D5-A97F6C35A8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232" y="128016"/>
            <a:ext cx="1444752" cy="72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836" r:id="rId10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rgbClr val="D5750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2000" kern="1200">
          <a:solidFill>
            <a:srgbClr val="242424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14"/>
        </a:buBlip>
        <a:defRPr sz="1800" kern="1200">
          <a:solidFill>
            <a:srgbClr val="242424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5"/>
        </a:buBlip>
        <a:defRPr sz="1600" kern="1200">
          <a:solidFill>
            <a:srgbClr val="242424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6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13"/>
        </a:buBlip>
        <a:defRPr sz="1400" kern="1200">
          <a:solidFill>
            <a:srgbClr val="24242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4663" y="460375"/>
            <a:ext cx="8204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676400"/>
            <a:ext cx="818673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73038" y="6453188"/>
            <a:ext cx="509587" cy="268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946502-434E-418F-A867-2D5576AB1B3B}" type="slidenum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8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+mj-lt"/>
          <a:ea typeface="ＭＳ Ｐゴシック" pitchFamily="-109" charset="-128"/>
          <a:cs typeface="ＭＳ Ｐゴシック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Blip>
          <a:blip r:embed="rId26"/>
        </a:buBlip>
        <a:defRPr sz="24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1pPr>
      <a:lvl2pPr marL="742950" indent="-2857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27"/>
        </a:buBlip>
        <a:defRPr sz="2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2pPr>
      <a:lvl3pPr marL="11430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60000"/>
        <a:buBlip>
          <a:blip r:embed="rId28"/>
        </a:buBlip>
        <a:defRPr sz="20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3pPr>
      <a:lvl4pPr marL="16002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Blip>
          <a:blip r:embed="rId29"/>
        </a:buBlip>
        <a:defRPr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sz="16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4663" y="460375"/>
            <a:ext cx="8204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676400"/>
            <a:ext cx="818673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73038" y="6453188"/>
            <a:ext cx="509587" cy="268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ea typeface="ＭＳ Ｐゴシック" pitchFamily="-109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929D55E-5558-4755-9998-C77552267610}" type="slidenum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0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MS PGothic" pitchFamily="34" charset="-128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MS PGothic" pitchFamily="34" charset="-128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MS PGothic" pitchFamily="34" charset="-128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MS PGothic" pitchFamily="34" charset="-128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Blip>
          <a:blip r:embed="rId10"/>
        </a:buBlip>
        <a:defRPr sz="24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11"/>
        </a:buBlip>
        <a:defRPr sz="22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60000"/>
        <a:buBlip>
          <a:blip r:embed="rId12"/>
        </a:buBlip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Blip>
          <a:blip r:embed="rId13"/>
        </a:buBlip>
        <a:defRPr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0"/>
        </a:buBlip>
        <a:defRPr sz="16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13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ilver_PowerPoint_Background_08-19-2011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35661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43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pitchFamily="-109" charset="-128"/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ea typeface="ＭＳ Ｐゴシック" pitchFamily="-109" charset="-128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rgbClr val="707276"/>
                </a:solidFill>
                <a:latin typeface="Arial"/>
                <a:cs typeface="Arial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3722D57-58D6-9447-A6D5-A97F6C35A8FB}" type="slidenum">
              <a:rPr lang="en-US" smtClean="0">
                <a:ea typeface="ＭＳ Ｐゴシック" pitchFamily="-109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-109" charset="-12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7570482" y="128766"/>
            <a:ext cx="1444752" cy="72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18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20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SzPct val="100000"/>
        <a:buFontTx/>
        <a:buBlip>
          <a:blip r:embed="rId23"/>
        </a:buBlip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4"/>
        </a:buBlip>
        <a:defRPr sz="16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5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SzPct val="100000"/>
        <a:buFontTx/>
        <a:buBlip>
          <a:blip r:embed="rId22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74663" y="460375"/>
            <a:ext cx="82042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2125" y="1676400"/>
            <a:ext cx="8186738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73038" y="6453188"/>
            <a:ext cx="509587" cy="2682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8946502-434E-418F-A867-2D5576AB1B3B}" type="slidenum">
              <a:rPr lang="en-US">
                <a:solidFill>
                  <a:prstClr val="black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3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+mj-lt"/>
          <a:ea typeface="ＭＳ Ｐゴシック" pitchFamily="-109" charset="-128"/>
          <a:cs typeface="ＭＳ Ｐゴシック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  <a:ea typeface="ＭＳ Ｐゴシック" pitchFamily="-109" charset="-128"/>
          <a:cs typeface="ＭＳ Ｐゴシック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Blip>
          <a:blip r:embed="rId26"/>
        </a:buBlip>
        <a:defRPr sz="24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1pPr>
      <a:lvl2pPr marL="742950" indent="-28575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27"/>
        </a:buBlip>
        <a:defRPr sz="22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2pPr>
      <a:lvl3pPr marL="11430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60000"/>
        <a:buBlip>
          <a:blip r:embed="rId28"/>
        </a:buBlip>
        <a:defRPr sz="20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3pPr>
      <a:lvl4pPr marL="1600200" indent="-228600" algn="l" rtl="0" eaLnBrk="1" fontAlgn="base" hangingPunct="1">
        <a:lnSpc>
          <a:spcPct val="85000"/>
        </a:lnSpc>
        <a:spcBef>
          <a:spcPct val="30000"/>
        </a:spcBef>
        <a:spcAft>
          <a:spcPct val="0"/>
        </a:spcAft>
        <a:buBlip>
          <a:blip r:embed="rId29"/>
        </a:buBlip>
        <a:defRPr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26"/>
        </a:buBlip>
        <a:defRPr sz="1600">
          <a:solidFill>
            <a:schemeClr val="tx1"/>
          </a:solidFill>
          <a:latin typeface="+mn-lt"/>
          <a:ea typeface="ＭＳ Ｐゴシック" pitchFamily="-109" charset="-128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29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2.xml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6.png"/><Relationship Id="rId7" Type="http://schemas.openxmlformats.org/officeDocument/2006/relationships/image" Target="../media/image2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8.png"/><Relationship Id="rId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hyperlink" Target="http://www.wosmip.org/" TargetMode="Externa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169" y="2866661"/>
            <a:ext cx="7772400" cy="1362075"/>
          </a:xfrm>
        </p:spPr>
        <p:txBody>
          <a:bodyPr/>
          <a:lstStyle/>
          <a:p>
            <a:r>
              <a:rPr lang="en-US"/>
              <a:t>WOSMIP-8 Overview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722313" y="2192098"/>
            <a:ext cx="7772400" cy="1962652"/>
          </a:xfrm>
        </p:spPr>
        <p:txBody>
          <a:bodyPr/>
          <a:lstStyle/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TW Bowyer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03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123" y="1376815"/>
            <a:ext cx="6629400" cy="492443"/>
          </a:xfrm>
        </p:spPr>
        <p:txBody>
          <a:bodyPr/>
          <a:lstStyle/>
          <a:p>
            <a:r>
              <a:rPr lang="en-US"/>
              <a:t>WOSMIP-8 focus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26"/>
            <a:ext cx="9144000" cy="114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06056836"/>
              </p:ext>
            </p:extLst>
          </p:nvPr>
        </p:nvGraphicFramePr>
        <p:xfrm>
          <a:off x="0" y="2015231"/>
          <a:ext cx="8833282" cy="4678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8973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978" y="1575484"/>
            <a:ext cx="6629400" cy="492443"/>
          </a:xfrm>
        </p:spPr>
        <p:txBody>
          <a:bodyPr/>
          <a:lstStyle/>
          <a:p>
            <a:r>
              <a:rPr lang="en-US"/>
              <a:t>Conference Dinner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754" y="2392204"/>
            <a:ext cx="4534846" cy="3011900"/>
          </a:xfrm>
        </p:spPr>
        <p:txBody>
          <a:bodyPr>
            <a:normAutofit/>
          </a:bodyPr>
          <a:lstStyle/>
          <a:p>
            <a:r>
              <a:rPr lang="en-US" dirty="0"/>
              <a:t>Tuesday night</a:t>
            </a:r>
          </a:p>
          <a:p>
            <a:r>
              <a:rPr lang="en-US" dirty="0"/>
              <a:t>Hosted by FOI and CTBTO </a:t>
            </a:r>
            <a:r>
              <a:rPr lang="en-US" dirty="0" err="1"/>
              <a:t>Prepcom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Riddarj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ä</a:t>
            </a:r>
            <a:r>
              <a:rPr lang="en-US" dirty="0" err="1"/>
              <a:t>den</a:t>
            </a:r>
            <a:endParaRPr lang="en-US" dirty="0"/>
          </a:p>
          <a:p>
            <a:pPr lvl="1"/>
            <a:r>
              <a:rPr lang="en-US" dirty="0"/>
              <a:t>All registered WOSMIP participants are welcome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Please confirm attendance with our conference staff so that the spot might be used for someone else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5BBF25-7550-450B-8744-F881DD6A4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6" b="89944" l="9938" r="89959">
                        <a14:foregroundMark x1="50518" y1="33271" x2="50518" y2="33271"/>
                        <a14:foregroundMark x1="33023" y1="39662" x2="33023" y2="39662"/>
                        <a14:foregroundMark x1="75673" y1="40414" x2="75880" y2="41541"/>
                        <a14:foregroundMark x1="76708" y1="55639" x2="80538" y2="67669"/>
                        <a14:foregroundMark x1="80538" y1="67669" x2="80642" y2="65789"/>
                        <a14:foregroundMark x1="67288" y1="30921" x2="59731" y2="30169"/>
                        <a14:foregroundMark x1="67909" y1="30827" x2="73085" y2="30733"/>
                        <a14:foregroundMark x1="66563" y1="31955" x2="67081" y2="38252"/>
                        <a14:foregroundMark x1="68634" y1="38346" x2="67081" y2="32801"/>
                        <a14:foregroundMark x1="57246" y1="17105" x2="56832" y2="18891"/>
                        <a14:foregroundMark x1="56522" y1="12876" x2="57867" y2="21147"/>
                        <a14:foregroundMark x1="57143" y1="20677" x2="46170" y2="34305"/>
                        <a14:foregroundMark x1="50414" y1="9586" x2="56108" y2="20677"/>
                        <a14:foregroundMark x1="56108" y1="20677" x2="57143" y2="20489"/>
                        <a14:foregroundMark x1="63043" y1="14944" x2="63251" y2="20019"/>
                        <a14:backgroundMark x1="20600" y1="45489" x2="20807" y2="46523"/>
                        <a14:backgroundMark x1="19876" y1="42011" x2="17391" y2="55921"/>
                        <a14:backgroundMark x1="17391" y1="55921" x2="19979" y2="42293"/>
                        <a14:backgroundMark x1="19979" y1="42293" x2="15839" y2="42763"/>
                        <a14:backgroundMark x1="17081" y1="39944" x2="27536" y2="55451"/>
                        <a14:backgroundMark x1="86542" y1="44361" x2="85714" y2="58083"/>
                        <a14:backgroundMark x1="85714" y1="58083" x2="86232" y2="58647"/>
                        <a14:backgroundMark x1="79296" y1="88628" x2="59006" y2="90602"/>
                        <a14:backgroundMark x1="57350" y1="89850" x2="58696" y2="89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137" y="1195109"/>
            <a:ext cx="4685863" cy="5161241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1E80F4-B31D-4829-B17E-C892A5744F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6718" y1="35858" x2="76392" y2="33216"/>
                        <a14:foregroundMark x1="77519" y1="42339" x2="76805" y2="36555"/>
                        <a14:foregroundMark x1="76911" y1="36526" x2="77731" y2="41754"/>
                        <a14:foregroundMark x1="76392" y1="33216" x2="76803" y2="35834"/>
                        <a14:backgroundMark x1="73643" y1="46667" x2="79493" y2="45614"/>
                        <a14:backgroundMark x1="79493" y1="45614" x2="83791" y2="38480"/>
                        <a14:backgroundMark x1="83791" y1="38480" x2="84989" y2="46550"/>
                        <a14:backgroundMark x1="68569" y1="53216" x2="74066" y2="26901"/>
                        <a14:backgroundMark x1="74066" y1="26901" x2="79704" y2="23392"/>
                        <a14:backgroundMark x1="79704" y1="23392" x2="74137" y2="16491"/>
                        <a14:backgroundMark x1="74137" y1="16491" x2="48837" y2="13567"/>
                        <a14:backgroundMark x1="48837" y1="13567" x2="42354" y2="28538"/>
                        <a14:backgroundMark x1="42354" y1="28538" x2="54475" y2="46082"/>
                        <a14:backgroundMark x1="54475" y1="46082" x2="61240" y2="50643"/>
                        <a14:backgroundMark x1="52079" y1="51813" x2="60113" y2="52865"/>
                        <a14:backgroundMark x1="60113" y1="52865" x2="66173" y2="49357"/>
                        <a14:backgroundMark x1="66173" y1="49357" x2="70684" y2="59649"/>
                        <a14:backgroundMark x1="70684" y1="59649" x2="70049" y2="39415"/>
                        <a14:backgroundMark x1="70049" y1="39415" x2="66949" y2="22456"/>
                        <a14:backgroundMark x1="66949" y1="22456" x2="57505" y2="17895"/>
                        <a14:backgroundMark x1="57505" y1="17895" x2="49824" y2="20819"/>
                        <a14:backgroundMark x1="49824" y1="20819" x2="51727" y2="38363"/>
                        <a14:backgroundMark x1="51727" y1="38363" x2="63002" y2="35789"/>
                        <a14:backgroundMark x1="63002" y1="35789" x2="53700" y2="17193"/>
                        <a14:backgroundMark x1="53700" y1="17193" x2="47146" y2="34386"/>
                        <a14:backgroundMark x1="47146" y1="34386" x2="50881" y2="36491"/>
                        <a14:backgroundMark x1="34884" y1="51930" x2="42495" y2="41170"/>
                        <a14:backgroundMark x1="42495" y1="41170" x2="44609" y2="14971"/>
                        <a14:backgroundMark x1="44609" y1="14971" x2="33404" y2="5731"/>
                        <a14:backgroundMark x1="33404" y1="5731" x2="32206" y2="31930"/>
                        <a14:backgroundMark x1="32206" y1="31930" x2="38901" y2="55673"/>
                        <a14:backgroundMark x1="38901" y1="55673" x2="40803" y2="59298"/>
                        <a14:backgroundMark x1="72234" y1="36725" x2="75194" y2="28304"/>
                        <a14:backgroundMark x1="75194" y1="28304" x2="74771" y2="27719"/>
                        <a14:backgroundMark x1="79845" y1="31930" x2="80409" y2="32047"/>
                        <a14:backgroundMark x1="75687" y1="36140" x2="75758" y2="36842"/>
                        <a14:backgroundMark x1="80550" y1="33333" x2="80409" y2="34737"/>
                        <a14:backgroundMark x1="80127" y1="33918" x2="79986" y2="34269"/>
                        <a14:backgroundMark x1="79845" y1="33567" x2="79352" y2="32047"/>
                        <a14:backgroundMark x1="79986" y1="34971" x2="79986" y2="34971"/>
                        <a14:backgroundMark x1="76603" y1="41754" x2="76321" y2="40117"/>
                      </a14:backgroundRemoval>
                    </a14:imgEffect>
                  </a14:imgLayer>
                </a14:imgProps>
              </a:ext>
            </a:extLst>
          </a:blip>
          <a:srcRect l="75292" t="28540" r="18041" b="55970"/>
          <a:stretch/>
        </p:blipFill>
        <p:spPr>
          <a:xfrm>
            <a:off x="6465570" y="3291915"/>
            <a:ext cx="375503" cy="525705"/>
          </a:xfrm>
          <a:prstGeom prst="rect">
            <a:avLst/>
          </a:prstGeom>
        </p:spPr>
      </p:pic>
      <p:sp>
        <p:nvSpPr>
          <p:cNvPr id="14" name="Callout: Double Bent Line 13">
            <a:extLst>
              <a:ext uri="{FF2B5EF4-FFF2-40B4-BE49-F238E27FC236}">
                <a16:creationId xmlns:a16="http://schemas.microsoft.com/office/drawing/2014/main" id="{5F2D70FE-5346-448E-9D2D-ED13ABE453E8}"/>
              </a:ext>
            </a:extLst>
          </p:cNvPr>
          <p:cNvSpPr/>
          <p:nvPr/>
        </p:nvSpPr>
        <p:spPr>
          <a:xfrm>
            <a:off x="5364480" y="2214880"/>
            <a:ext cx="955040" cy="568960"/>
          </a:xfrm>
          <a:prstGeom prst="border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100000"/>
              <a:gd name="adj6" fmla="val -16667"/>
              <a:gd name="adj7" fmla="val 247785"/>
              <a:gd name="adj8" fmla="val 117587"/>
            </a:avLst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2"/>
                </a:solidFill>
              </a:rPr>
              <a:t>I’m on a boat!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C5B8ED-D9E1-4ECE-B1D7-D34C778B2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3772" y="6030049"/>
            <a:ext cx="1367266" cy="4245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36D669-C8C5-4E06-BDCB-DEB7F45B2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8281" y="5859647"/>
            <a:ext cx="1040858" cy="70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45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1B591-2865-4E72-B443-F4AD8E0B8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57AF-4C2D-4635-942C-B62652DD6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555240"/>
            <a:ext cx="8229600" cy="3616960"/>
          </a:xfrm>
        </p:spPr>
        <p:txBody>
          <a:bodyPr/>
          <a:lstStyle/>
          <a:p>
            <a:r>
              <a:rPr lang="en-US"/>
              <a:t>Monday</a:t>
            </a:r>
          </a:p>
          <a:p>
            <a:pPr lvl="1"/>
            <a:r>
              <a:rPr lang="en-US"/>
              <a:t>Poster session 1</a:t>
            </a:r>
          </a:p>
          <a:p>
            <a:pPr lvl="2"/>
            <a:r>
              <a:rPr lang="en-US"/>
              <a:t>With a reception hosted by PNNL</a:t>
            </a:r>
          </a:p>
          <a:p>
            <a:endParaRPr lang="en-US"/>
          </a:p>
          <a:p>
            <a:r>
              <a:rPr lang="en-US"/>
              <a:t>Wednesday</a:t>
            </a:r>
          </a:p>
          <a:p>
            <a:pPr lvl="1"/>
            <a:r>
              <a:rPr lang="en-US"/>
              <a:t>Poster session 2</a:t>
            </a:r>
          </a:p>
          <a:p>
            <a:pPr lvl="2"/>
            <a:r>
              <a:rPr lang="en-US"/>
              <a:t>With a reception hosted by ISTI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2BC29-28B0-4818-87F9-7E55CF63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12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2726E8-F93F-4D15-AB7B-BDEE01848011}"/>
              </a:ext>
            </a:extLst>
          </p:cNvPr>
          <p:cNvSpPr txBox="1">
            <a:spLocks/>
          </p:cNvSpPr>
          <p:nvPr/>
        </p:nvSpPr>
        <p:spPr>
          <a:xfrm>
            <a:off x="309978" y="1575484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Poster sessions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C4A169-024C-47FF-93D4-10BED19D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C936D-4E0B-41DA-AE0F-D6A52A20E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336" y="4244136"/>
            <a:ext cx="1431840" cy="827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FE91B-207C-4681-B4CE-E297C88B0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004" y="2555240"/>
            <a:ext cx="1764504" cy="81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994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446" y="1450400"/>
            <a:ext cx="6629400" cy="492443"/>
          </a:xfrm>
        </p:spPr>
        <p:txBody>
          <a:bodyPr/>
          <a:lstStyle/>
          <a:p>
            <a:r>
              <a:rPr lang="en-US"/>
              <a:t>Tour of </a:t>
            </a:r>
            <a:r>
              <a:rPr lang="en-US" err="1"/>
              <a:t>Scienta</a:t>
            </a:r>
            <a:r>
              <a:rPr lang="en-US"/>
              <a:t> Sensor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446" y="2197329"/>
            <a:ext cx="8589146" cy="1531813"/>
          </a:xfrm>
        </p:spPr>
        <p:txBody>
          <a:bodyPr>
            <a:noAutofit/>
          </a:bodyPr>
          <a:lstStyle/>
          <a:p>
            <a:r>
              <a:rPr lang="en-US" sz="1800"/>
              <a:t>Wednesday</a:t>
            </a:r>
          </a:p>
          <a:p>
            <a:pPr lvl="1"/>
            <a:r>
              <a:rPr lang="en-US" sz="1600"/>
              <a:t>Lunch will be served </a:t>
            </a:r>
          </a:p>
          <a:p>
            <a:pPr lvl="1"/>
            <a:r>
              <a:rPr lang="en-US" sz="1600"/>
              <a:t>A demonstration of the STAX software will be given by ISTI</a:t>
            </a:r>
          </a:p>
          <a:p>
            <a:endParaRPr lang="en-US" sz="1800"/>
          </a:p>
          <a:p>
            <a:r>
              <a:rPr lang="en-US" sz="1800"/>
              <a:t>Please see your agenda for times</a:t>
            </a:r>
          </a:p>
          <a:p>
            <a:pPr lvl="1"/>
            <a:r>
              <a:rPr lang="en-US" sz="1600"/>
              <a:t>We will board buses and return at approximately 3PM</a:t>
            </a:r>
          </a:p>
          <a:p>
            <a:pPr lvl="1"/>
            <a:endParaRPr lang="en-US" sz="1600"/>
          </a:p>
          <a:p>
            <a:r>
              <a:rPr lang="en-US" sz="1800"/>
              <a:t>Following the tour there will be a reception and Poster session 2 hosted by ISTI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BEA6C-CD02-40AB-BB8F-7FEEA37BB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824" y="5050414"/>
            <a:ext cx="6401518" cy="17344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049C86-8A45-4FE6-B90B-F9E80AA7F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963" y="5061172"/>
            <a:ext cx="1598318" cy="118869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449529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83" y="1869258"/>
            <a:ext cx="4079289" cy="1477328"/>
          </a:xfrm>
        </p:spPr>
        <p:txBody>
          <a:bodyPr/>
          <a:lstStyle/>
          <a:p>
            <a:r>
              <a:rPr lang="en-US" dirty="0"/>
              <a:t>WOSMIP-7</a:t>
            </a:r>
            <a:br>
              <a:rPr lang="en-US" dirty="0"/>
            </a:br>
            <a:r>
              <a:rPr lang="en-US" dirty="0"/>
              <a:t>WOSMIP Remote </a:t>
            </a:r>
            <a:br>
              <a:rPr lang="en-US" dirty="0"/>
            </a:br>
            <a:r>
              <a:rPr lang="en-US" dirty="0"/>
              <a:t>WOSMIP Remote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6F84FA-4E6C-41F4-896B-C335BA36E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068" y="1860989"/>
            <a:ext cx="3565954" cy="19114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467480-8D86-41B4-94C9-45148B376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583119"/>
            <a:ext cx="3965274" cy="22363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1A31CA-E6FA-4032-974A-A42D64192D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08" y="4578562"/>
            <a:ext cx="3234541" cy="22363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8B133-F09B-446F-8446-8F7FF801DB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1622" y="3346586"/>
            <a:ext cx="1781054" cy="8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00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47" y="1646094"/>
            <a:ext cx="6629400" cy="984885"/>
          </a:xfrm>
        </p:spPr>
        <p:txBody>
          <a:bodyPr/>
          <a:lstStyle/>
          <a:p>
            <a:r>
              <a:rPr lang="en-US" strike="sngStrike" dirty="0">
                <a:solidFill>
                  <a:srgbClr val="FF0000"/>
                </a:solidFill>
              </a:rPr>
              <a:t>Some thoughts from </a:t>
            </a:r>
            <a:r>
              <a:rPr lang="en-US" dirty="0">
                <a:solidFill>
                  <a:srgbClr val="FF0000"/>
                </a:solidFill>
              </a:rPr>
              <a:t>Takeaways from </a:t>
            </a:r>
            <a:r>
              <a:rPr lang="en-US" dirty="0"/>
              <a:t>last WOSMIP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791" y="2514600"/>
            <a:ext cx="8417198" cy="4343400"/>
          </a:xfrm>
        </p:spPr>
        <p:txBody>
          <a:bodyPr/>
          <a:lstStyle/>
          <a:p>
            <a:r>
              <a:rPr lang="en-US" dirty="0"/>
              <a:t>We didn’t have enough time to talk (and the global pandemic) hasn’t helped</a:t>
            </a:r>
          </a:p>
          <a:p>
            <a:endParaRPr lang="en-US" dirty="0"/>
          </a:p>
          <a:p>
            <a:pPr lvl="1"/>
            <a:r>
              <a:rPr lang="en-US" dirty="0"/>
              <a:t>We have tried to address that with four roundtable discussions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poster sessions will be great!  Approximately </a:t>
            </a:r>
            <a:r>
              <a:rPr lang="en-US" u="sng" dirty="0"/>
              <a:t>40</a:t>
            </a:r>
            <a:r>
              <a:rPr lang="en-US" dirty="0"/>
              <a:t> posters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4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932" y="1302701"/>
            <a:ext cx="6629400" cy="492443"/>
          </a:xfrm>
        </p:spPr>
        <p:txBody>
          <a:bodyPr>
            <a:normAutofit fontScale="90000"/>
          </a:bodyPr>
          <a:lstStyle/>
          <a:p>
            <a:r>
              <a:rPr lang="en-US" dirty="0"/>
              <a:t>WOSMIP - 8</a:t>
            </a:r>
            <a:br>
              <a:rPr lang="en-US" dirty="0"/>
            </a:br>
            <a:br>
              <a:rPr lang="en-US" sz="2700" dirty="0"/>
            </a:br>
            <a:r>
              <a:rPr lang="en-US" sz="2700" dirty="0"/>
              <a:t>	Sponsors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169" y="2185164"/>
            <a:ext cx="1945823" cy="11494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5636"/>
          <a:stretch/>
        </p:blipFill>
        <p:spPr>
          <a:xfrm>
            <a:off x="4323170" y="2323894"/>
            <a:ext cx="1215114" cy="1187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1157" y="3700203"/>
            <a:ext cx="1633835" cy="12151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646" y="4741809"/>
            <a:ext cx="2479699" cy="11401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1EC493-CC8D-42CE-B20A-CBC9EEF9A4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0678" y="5647170"/>
            <a:ext cx="2031402" cy="63075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2355478-D29C-475B-9823-4DD79A7BD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94" y="3823634"/>
            <a:ext cx="1215114" cy="121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F2AC1F-FD9F-4EBA-B2D7-918AE71D3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9008" y="2842321"/>
            <a:ext cx="2157451" cy="146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090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575" y="1569395"/>
            <a:ext cx="6629400" cy="492443"/>
          </a:xfrm>
        </p:spPr>
        <p:txBody>
          <a:bodyPr/>
          <a:lstStyle/>
          <a:p>
            <a:r>
              <a:rPr lang="en-US" dirty="0"/>
              <a:t>The WOZZIE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0524" y="2422391"/>
            <a:ext cx="4505210" cy="4351338"/>
          </a:xfrm>
        </p:spPr>
        <p:txBody>
          <a:bodyPr>
            <a:normAutofit/>
          </a:bodyPr>
          <a:lstStyle/>
          <a:p>
            <a:r>
              <a:rPr lang="en-US"/>
              <a:t>WOZZIE-7 was awarded to Anders Ringbom for his pioneering and exquisite work in sensitive xenon monitoring </a:t>
            </a:r>
          </a:p>
          <a:p>
            <a:endParaRPr lang="en-US"/>
          </a:p>
          <a:p>
            <a:r>
              <a:rPr lang="en-US"/>
              <a:t>WOZZIE-8 will be presented on Thursday afternoon!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BA72F4-7588-4D5A-A149-CD8544BA4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734" y="2285266"/>
            <a:ext cx="3783676" cy="318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43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4" y="1677412"/>
            <a:ext cx="6629400" cy="492443"/>
          </a:xfrm>
        </p:spPr>
        <p:txBody>
          <a:bodyPr/>
          <a:lstStyle/>
          <a:p>
            <a:r>
              <a:rPr lang="en-US" dirty="0"/>
              <a:t>Where is the next WOSMIP?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667" y="2514600"/>
            <a:ext cx="8229600" cy="4343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We rely on our friends and partners to host these </a:t>
            </a:r>
            <a:r>
              <a:rPr lang="en-US" dirty="0" err="1">
                <a:solidFill>
                  <a:srgbClr val="FF0000"/>
                </a:solidFill>
              </a:rPr>
              <a:t>workshops</a:t>
            </a:r>
            <a:r>
              <a:rPr lang="en-US" strike="sngStrike" dirty="0" err="1">
                <a:solidFill>
                  <a:srgbClr val="FF0000"/>
                </a:solidFill>
              </a:rPr>
              <a:t>We</a:t>
            </a:r>
            <a:r>
              <a:rPr lang="en-US" strike="sngStrike" dirty="0">
                <a:solidFill>
                  <a:srgbClr val="FF0000"/>
                </a:solidFill>
              </a:rPr>
              <a:t> have not yet made any plans along this line, however, we do want to hear your ideas</a:t>
            </a:r>
          </a:p>
          <a:p>
            <a:r>
              <a:rPr lang="en-US" dirty="0">
                <a:solidFill>
                  <a:srgbClr val="FF0000"/>
                </a:solidFill>
              </a:rPr>
              <a:t>If your organization is interested in hosting, please contact the organizers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22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398012"/>
            <a:ext cx="6629400" cy="492443"/>
          </a:xfrm>
        </p:spPr>
        <p:txBody>
          <a:bodyPr/>
          <a:lstStyle/>
          <a:p>
            <a:r>
              <a:rPr lang="en-US"/>
              <a:t>In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267" y="2235200"/>
            <a:ext cx="8229600" cy="4343400"/>
          </a:xfrm>
        </p:spPr>
        <p:txBody>
          <a:bodyPr/>
          <a:lstStyle/>
          <a:p>
            <a:r>
              <a:rPr lang="en-US" dirty="0"/>
              <a:t>We hope to have spirited discussions</a:t>
            </a:r>
          </a:p>
          <a:p>
            <a:endParaRPr lang="en-US" dirty="0"/>
          </a:p>
          <a:p>
            <a:r>
              <a:rPr lang="en-US" dirty="0"/>
              <a:t>Remember – the social events are meant to allow for discussions on any topics you feel worth the time</a:t>
            </a:r>
          </a:p>
          <a:p>
            <a:endParaRPr lang="en-US" dirty="0"/>
          </a:p>
          <a:p>
            <a:r>
              <a:rPr lang="en-US" dirty="0"/>
              <a:t>We thank our sponsors for</a:t>
            </a:r>
            <a:r>
              <a:rPr lang="en-US" dirty="0">
                <a:solidFill>
                  <a:srgbClr val="FF0000"/>
                </a:solidFill>
              </a:rPr>
              <a:t> making</a:t>
            </a:r>
            <a:r>
              <a:rPr lang="en-US" dirty="0"/>
              <a:t> </a:t>
            </a:r>
            <a:r>
              <a:rPr lang="en-US" strike="sngStrike" dirty="0">
                <a:solidFill>
                  <a:srgbClr val="FF0000"/>
                </a:solidFill>
              </a:rPr>
              <a:t>agreeing to fund </a:t>
            </a:r>
            <a:r>
              <a:rPr lang="en-US" dirty="0"/>
              <a:t>this workshop </a:t>
            </a:r>
            <a:r>
              <a:rPr lang="en-US" dirty="0">
                <a:solidFill>
                  <a:srgbClr val="FF0000"/>
                </a:solidFill>
              </a:rPr>
              <a:t>possible </a:t>
            </a:r>
            <a:r>
              <a:rPr lang="en-US" dirty="0"/>
              <a:t>and we look forward to interesting discussions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43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22" y="3160449"/>
            <a:ext cx="8229600" cy="3111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/>
              <a:t>The views expressed in this presentation do not necessarily reflect those of the United States, the US Department of Energy, or the Pacific Northwest National Laboratory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355" y="1552329"/>
            <a:ext cx="8204200" cy="492443"/>
          </a:xfrm>
        </p:spPr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759" y="2644067"/>
            <a:ext cx="4351945" cy="3575050"/>
          </a:xfrm>
        </p:spPr>
        <p:txBody>
          <a:bodyPr>
            <a:normAutofit/>
          </a:bodyPr>
          <a:lstStyle/>
          <a:p>
            <a:r>
              <a:rPr lang="en-US" sz="2800" dirty="0"/>
              <a:t>A special thank you to</a:t>
            </a:r>
          </a:p>
          <a:p>
            <a:pPr lvl="1"/>
            <a:r>
              <a:rPr lang="en-US" sz="2000" dirty="0"/>
              <a:t>FOI </a:t>
            </a:r>
          </a:p>
          <a:p>
            <a:pPr lvl="1"/>
            <a:r>
              <a:rPr lang="en-US" sz="2000" dirty="0" err="1"/>
              <a:t>Scienta</a:t>
            </a:r>
            <a:endParaRPr lang="en-US" sz="2000" dirty="0"/>
          </a:p>
          <a:p>
            <a:pPr lvl="1"/>
            <a:r>
              <a:rPr lang="en-US" sz="2000" dirty="0"/>
              <a:t>ISTI</a:t>
            </a:r>
          </a:p>
          <a:p>
            <a:pPr lvl="1"/>
            <a:r>
              <a:rPr lang="en-US" sz="2000" dirty="0"/>
              <a:t>The CTBTO Preparatory Commission (</a:t>
            </a:r>
            <a:r>
              <a:rPr lang="en-US" sz="2000" dirty="0" err="1"/>
              <a:t>PrepCom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The US Department of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A3A58-AB70-4711-A208-5620C461B09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F0DFE-33E5-4652-8F17-40A8A7FC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140" y="3324376"/>
            <a:ext cx="3897860" cy="2963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945933-21C2-416A-83F2-03312922EEE7}"/>
              </a:ext>
            </a:extLst>
          </p:cNvPr>
          <p:cNvSpPr txBox="1"/>
          <p:nvPr/>
        </p:nvSpPr>
        <p:spPr>
          <a:xfrm>
            <a:off x="5395368" y="2285266"/>
            <a:ext cx="3565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</a:rPr>
              <a:t>Fun Fact.   These are the major cities the furthest from Stockholm.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3C3871-4C5D-48BB-BEDD-0551FB5B5A73}"/>
              </a:ext>
            </a:extLst>
          </p:cNvPr>
          <p:cNvSpPr/>
          <p:nvPr/>
        </p:nvSpPr>
        <p:spPr>
          <a:xfrm>
            <a:off x="5388864" y="5157216"/>
            <a:ext cx="1152144" cy="24384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590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DF3D2-4A3E-4613-8AC7-3E95315A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38745"/>
            <a:ext cx="6629400" cy="492443"/>
          </a:xfrm>
        </p:spPr>
        <p:txBody>
          <a:bodyPr/>
          <a:lstStyle/>
          <a:p>
            <a:r>
              <a:rPr lang="en-US"/>
              <a:t>Welcome 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8F428-00B1-41B3-8E49-980FE1FA12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trike="sngStrike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WOSMIP Remote and WOSMIP Remote 2 were great, but all remote workshops lack needed spontaneous and informal discussions, creative idea generation and frank opinions are difficult to voice</a:t>
            </a:r>
          </a:p>
          <a:p>
            <a:endParaRPr lang="en-US" dirty="0"/>
          </a:p>
          <a:p>
            <a:r>
              <a:rPr lang="en-US" dirty="0"/>
              <a:t>WOSMIP-8 is our first in-person opportunity in quite a while for science-based discussions, trading of ideas, and presentation of results of work done over the last few years</a:t>
            </a:r>
          </a:p>
          <a:p>
            <a:endParaRPr lang="en-US" dirty="0"/>
          </a:p>
          <a:p>
            <a:r>
              <a:rPr lang="en-US" dirty="0"/>
              <a:t>Introducing the new WOSTER best poster award</a:t>
            </a:r>
          </a:p>
          <a:p>
            <a:pPr lvl="1"/>
            <a:r>
              <a:rPr lang="en-US" dirty="0"/>
              <a:t>Please take time to vote for the best poster noting</a:t>
            </a:r>
          </a:p>
          <a:p>
            <a:pPr lvl="2"/>
            <a:r>
              <a:rPr lang="en-US" dirty="0"/>
              <a:t>Best = Best R&amp;D, activity, or development that furthers the mitigation, signatures, or understanding of isotope production in the environment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Each person gets three votes and the poster with the highest tally wins the coveted WOSTER Medal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7B56D-4DEF-4968-BE1A-AE4065666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821F5-C701-4C79-A877-5631598FA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8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6BBF-BA86-4511-BF9D-DADF635F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E2D31-FC80-4798-A482-E06D1B8F7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See </a:t>
            </a:r>
            <a:r>
              <a:rPr lang="en-US" dirty="0">
                <a:hlinkClick r:id="rId2"/>
              </a:rPr>
              <a:t>www.wosmip.org</a:t>
            </a:r>
            <a:r>
              <a:rPr lang="en-US" dirty="0"/>
              <a:t> (new context and links to presentations)</a:t>
            </a:r>
          </a:p>
          <a:p>
            <a:endParaRPr lang="en-US" dirty="0"/>
          </a:p>
          <a:p>
            <a:r>
              <a:rPr lang="en-US" dirty="0"/>
              <a:t>Also, if you haven’t downloaded it, try the WOSMIP App (see our conference coordinators if you haven’t been given a password, or need assistance)</a:t>
            </a:r>
          </a:p>
          <a:p>
            <a:pPr lvl="1"/>
            <a:r>
              <a:rPr lang="en-US" dirty="0"/>
              <a:t>Agenda, maps, chat function,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6B584-B584-4959-BC09-601D41D6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B1D11A-9560-4E6E-975B-B655F2E2ECA1}"/>
              </a:ext>
            </a:extLst>
          </p:cNvPr>
          <p:cNvSpPr txBox="1">
            <a:spLocks/>
          </p:cNvSpPr>
          <p:nvPr/>
        </p:nvSpPr>
        <p:spPr>
          <a:xfrm>
            <a:off x="457200" y="1338745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References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62C1D-2C4D-49D5-A37D-9E0ADB7E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F0B5B8C9-D5D0-4F52-A3E8-2B7D69A1D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632" y="3835451"/>
            <a:ext cx="1280648" cy="276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FF8B82E-036E-4BD6-9915-A632E7DE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545" y="3835451"/>
            <a:ext cx="1280648" cy="27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CCEBA38-EC78-4B25-8CD2-5A7FBF6BBE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462" b="29849" l="75574" r="94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69" t="19289" r="3679" b="72836"/>
          <a:stretch/>
        </p:blipFill>
        <p:spPr bwMode="auto">
          <a:xfrm>
            <a:off x="1651652" y="4237672"/>
            <a:ext cx="2869752" cy="211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71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819D5-1CF0-4E17-A128-64F2DFB52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BA6C9-F3D0-46C3-B862-9BF347A56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09706"/>
            <a:ext cx="8229600" cy="4343400"/>
          </a:xfrm>
        </p:spPr>
        <p:txBody>
          <a:bodyPr/>
          <a:lstStyle/>
          <a:p>
            <a:r>
              <a:rPr lang="en-US"/>
              <a:t>STAX and other stack monitoring underway</a:t>
            </a:r>
          </a:p>
          <a:p>
            <a:endParaRPr lang="en-US"/>
          </a:p>
          <a:p>
            <a:r>
              <a:rPr lang="en-US"/>
              <a:t>The IMS operation of RN stations</a:t>
            </a:r>
          </a:p>
          <a:p>
            <a:endParaRPr lang="en-US"/>
          </a:p>
          <a:p>
            <a:r>
              <a:rPr lang="en-US"/>
              <a:t>ATM challenges and </a:t>
            </a:r>
            <a:r>
              <a:rPr lang="en-US" err="1"/>
              <a:t>XeBET</a:t>
            </a:r>
            <a:r>
              <a:rPr lang="en-US"/>
              <a:t> (background estimator tool)</a:t>
            </a:r>
          </a:p>
          <a:p>
            <a:endParaRPr lang="en-US"/>
          </a:p>
          <a:p>
            <a:r>
              <a:rPr lang="en-US"/>
              <a:t>On-going regional measurements in the Ro5</a:t>
            </a:r>
          </a:p>
          <a:p>
            <a:endParaRPr lang="en-US"/>
          </a:p>
          <a:p>
            <a:r>
              <a:rPr lang="en-US"/>
              <a:t>Background measurements in Japan and the UK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DB35E-0653-41E9-B4F5-2C0B2C7D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7B2CD2A-036F-490A-B713-04007FC1F561}"/>
              </a:ext>
            </a:extLst>
          </p:cNvPr>
          <p:cNvSpPr txBox="1">
            <a:spLocks/>
          </p:cNvSpPr>
          <p:nvPr/>
        </p:nvSpPr>
        <p:spPr>
          <a:xfrm>
            <a:off x="378123" y="1376815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Relevant current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33E206-67CC-4C57-8EC9-9BD1DB70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26"/>
            <a:ext cx="9144000" cy="1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84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444" y="1504051"/>
            <a:ext cx="6629400" cy="492443"/>
          </a:xfrm>
        </p:spPr>
        <p:txBody>
          <a:bodyPr/>
          <a:lstStyle/>
          <a:p>
            <a:r>
              <a:rPr lang="en-US"/>
              <a:t>The WOSMIP Workshop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567" y="2514600"/>
            <a:ext cx="8229600" cy="4343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WOSMIP was designed with the following in mind: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Allow for open discussion of issues among the participants on issues affecting the airborne concentration of isotopes in the environment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Encourage engagement between two distinct communities whose work overlaps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Discuss creative solutions to mitigate the effect of emissions on nuclear explosion monitoring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Allow for collaborative engagement with peers on issues of importance to them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9AC4B-0693-44DE-A453-A7CB5C7D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A65A0-00AD-4DA8-8D13-98C027501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24166"/>
            <a:ext cx="8229600" cy="4048034"/>
          </a:xfrm>
        </p:spPr>
        <p:txBody>
          <a:bodyPr>
            <a:normAutofit fontScale="70000" lnSpcReduction="20000"/>
          </a:bodyPr>
          <a:lstStyle/>
          <a:p>
            <a:r>
              <a:rPr lang="en-US"/>
              <a:t>Monday</a:t>
            </a:r>
          </a:p>
          <a:p>
            <a:pPr lvl="1"/>
            <a:r>
              <a:rPr lang="en-US"/>
              <a:t>Introductions </a:t>
            </a:r>
          </a:p>
          <a:p>
            <a:pPr lvl="1"/>
            <a:r>
              <a:rPr lang="en-US"/>
              <a:t>Background measurements</a:t>
            </a:r>
          </a:p>
          <a:p>
            <a:pPr lvl="1"/>
            <a:r>
              <a:rPr lang="en-US"/>
              <a:t>ROUNDTABLE DISCUSSION</a:t>
            </a:r>
          </a:p>
          <a:p>
            <a:pPr lvl="1"/>
            <a:r>
              <a:rPr lang="en-US"/>
              <a:t>Poster session 1 and reception at 6PM</a:t>
            </a:r>
          </a:p>
          <a:p>
            <a:endParaRPr lang="en-US"/>
          </a:p>
          <a:p>
            <a:r>
              <a:rPr lang="en-US"/>
              <a:t>Tuesday</a:t>
            </a:r>
          </a:p>
          <a:p>
            <a:pPr lvl="1"/>
            <a:r>
              <a:rPr lang="en-US"/>
              <a:t>Stack monitoring and measurement equipment</a:t>
            </a:r>
          </a:p>
          <a:p>
            <a:pPr lvl="1"/>
            <a:r>
              <a:rPr lang="en-US"/>
              <a:t>ROUNDTABLE DISCUSSIONS</a:t>
            </a:r>
          </a:p>
          <a:p>
            <a:pPr lvl="1"/>
            <a:r>
              <a:rPr lang="en-US"/>
              <a:t>Conference dinner at 6PM </a:t>
            </a:r>
          </a:p>
          <a:p>
            <a:endParaRPr lang="en-US"/>
          </a:p>
          <a:p>
            <a:r>
              <a:rPr lang="en-US"/>
              <a:t>Wednesday</a:t>
            </a:r>
          </a:p>
          <a:p>
            <a:pPr lvl="1"/>
            <a:r>
              <a:rPr lang="en-US"/>
              <a:t>Tour of </a:t>
            </a:r>
            <a:r>
              <a:rPr lang="en-US" err="1"/>
              <a:t>Scienta</a:t>
            </a:r>
            <a:r>
              <a:rPr lang="en-US"/>
              <a:t> Sensor Systems in Uppsala (buses)</a:t>
            </a:r>
          </a:p>
          <a:p>
            <a:pPr lvl="1"/>
            <a:r>
              <a:rPr lang="en-US"/>
              <a:t>Poster session 2 and reception immediately after return ~4PM</a:t>
            </a:r>
          </a:p>
          <a:p>
            <a:endParaRPr lang="en-US"/>
          </a:p>
          <a:p>
            <a:r>
              <a:rPr lang="en-US"/>
              <a:t>Thursday</a:t>
            </a:r>
          </a:p>
          <a:p>
            <a:pPr lvl="1"/>
            <a:r>
              <a:rPr lang="en-US"/>
              <a:t>Atmospheric transport modeling</a:t>
            </a:r>
          </a:p>
          <a:p>
            <a:pPr lvl="1"/>
            <a:r>
              <a:rPr lang="en-US"/>
              <a:t>ROUNDTABLE DISCUSSION</a:t>
            </a:r>
          </a:p>
          <a:p>
            <a:pPr lvl="1"/>
            <a:r>
              <a:rPr lang="en-US"/>
              <a:t>The </a:t>
            </a:r>
            <a:r>
              <a:rPr lang="en-US" i="1"/>
              <a:t>WOSTER best poster award (</a:t>
            </a:r>
            <a:r>
              <a:rPr lang="en-US"/>
              <a:t>Based on your voting!)</a:t>
            </a:r>
            <a:endParaRPr lang="en-US" i="1"/>
          </a:p>
          <a:p>
            <a:pPr lvl="1"/>
            <a:r>
              <a:rPr lang="en-US"/>
              <a:t>WOZZIE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08F18-8AD3-42A1-8888-517020BC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AD9183-704A-413D-AE2E-B5EAFA924F19}"/>
              </a:ext>
            </a:extLst>
          </p:cNvPr>
          <p:cNvSpPr txBox="1">
            <a:spLocks/>
          </p:cNvSpPr>
          <p:nvPr/>
        </p:nvSpPr>
        <p:spPr>
          <a:xfrm>
            <a:off x="378123" y="1376815"/>
            <a:ext cx="6629400" cy="49244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rgbClr val="D575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WOSMIP-8 at a glance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231432-F043-44AA-BB7B-4F95B83A9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26"/>
            <a:ext cx="9144000" cy="11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86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567" y="1362008"/>
            <a:ext cx="6629400" cy="492443"/>
          </a:xfrm>
        </p:spPr>
        <p:txBody>
          <a:bodyPr/>
          <a:lstStyle/>
          <a:p>
            <a:r>
              <a:rPr lang="en-US"/>
              <a:t>The 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8091"/>
            <a:ext cx="8229600" cy="4689909"/>
          </a:xfrm>
        </p:spPr>
        <p:txBody>
          <a:bodyPr>
            <a:normAutofit/>
          </a:bodyPr>
          <a:lstStyle/>
          <a:p>
            <a:r>
              <a:rPr lang="en-US" dirty="0"/>
              <a:t>Policy discussions in Vienna have been useful to understand a number of views on the subject of emissions from isotope production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The impact of emissions from man-made sources on nuclear explosion monitoring continues to dominate the worries of policy makers in the </a:t>
            </a:r>
            <a:r>
              <a:rPr lang="en-US" dirty="0" err="1">
                <a:solidFill>
                  <a:schemeClr val="accent2"/>
                </a:solidFill>
              </a:rPr>
              <a:t>PrepCom</a:t>
            </a:r>
            <a:r>
              <a:rPr lang="en-US" dirty="0">
                <a:solidFill>
                  <a:schemeClr val="accent2"/>
                </a:solidFill>
              </a:rPr>
              <a:t> in Vienna</a:t>
            </a:r>
          </a:p>
          <a:p>
            <a:endParaRPr lang="en-US" dirty="0"/>
          </a:p>
          <a:p>
            <a:r>
              <a:rPr lang="en-US" dirty="0"/>
              <a:t>The International Monitoring System sees the effects of emissions from isotope production essentially “every day”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C14E4-152B-41B1-91FC-B04FDD57F318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49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075" y="1135833"/>
            <a:ext cx="1685925" cy="73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0046"/>
      </p:ext>
    </p:extLst>
  </p:cSld>
  <p:clrMapOvr>
    <a:masterClrMapping/>
  </p:clrMapOvr>
</p:sld>
</file>

<file path=ppt/theme/theme1.xml><?xml version="1.0" encoding="utf-8"?>
<a:theme xmlns:a="http://schemas.openxmlformats.org/drawingml/2006/main" name="PNNL Platinu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NNL Silver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PNNL Platinum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NNL White Theme">
  <a:themeElements>
    <a:clrScheme name="PNNL v1">
      <a:dk1>
        <a:srgbClr val="707276"/>
      </a:dk1>
      <a:lt1>
        <a:srgbClr val="FFFFFF"/>
      </a:lt1>
      <a:dk2>
        <a:srgbClr val="D57500"/>
      </a:dk2>
      <a:lt2>
        <a:srgbClr val="B2B3B5"/>
      </a:lt2>
      <a:accent1>
        <a:srgbClr val="A83C0F"/>
      </a:accent1>
      <a:accent2>
        <a:srgbClr val="242424"/>
      </a:accent2>
      <a:accent3>
        <a:srgbClr val="F1AB00"/>
      </a:accent3>
      <a:accent4>
        <a:srgbClr val="007229"/>
      </a:accent4>
      <a:accent5>
        <a:srgbClr val="C10435"/>
      </a:accent5>
      <a:accent6>
        <a:srgbClr val="007FAC"/>
      </a:accent6>
      <a:hlink>
        <a:srgbClr val="003698"/>
      </a:hlink>
      <a:folHlink>
        <a:srgbClr val="8A0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PNNL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NNL_PowerPoint_Template_200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E36C09"/>
      </a:accent6>
      <a:hlink>
        <a:srgbClr val="0000FF"/>
      </a:hlink>
      <a:folHlink>
        <a:srgbClr val="800080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PNNL Silv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NNL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ec2d5cf-fc31-4124-83fb-12694cbd2e26">Y72T2NDZRP6S-32-7309</_dlc_DocId>
    <_dlc_DocIdUrl xmlns="4ec2d5cf-fc31-4124-83fb-12694cbd2e26">
      <Url>https://collaborate.sandia.gov/sites/GNEM/_layouts/15/DocIdRedir.aspx?ID=Y72T2NDZRP6S-32-7309</Url>
      <Description>Y72T2NDZRP6S-32-7309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83356368EF6C8B49B69899D63CAB424600184142E084E92748A766A4E988AF66BC" ma:contentTypeVersion="4" ma:contentTypeDescription="Create a presentation in this library." ma:contentTypeScope="" ma:versionID="a2538068d5e70e3e52e30d1fd0a8d4fc">
  <xsd:schema xmlns:xsd="http://www.w3.org/2001/XMLSchema" xmlns:xs="http://www.w3.org/2001/XMLSchema" xmlns:p="http://schemas.microsoft.com/office/2006/metadata/properties" xmlns:ns2="4ec2d5cf-fc31-4124-83fb-12694cbd2e26" targetNamespace="http://schemas.microsoft.com/office/2006/metadata/properties" ma:root="true" ma:fieldsID="83fc06a449c440c25fe061c344fb36c4" ns2:_="">
    <xsd:import namespace="4ec2d5cf-fc31-4124-83fb-12694cbd2e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2d5cf-fc31-4124-83fb-12694cbd2e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0BF7C3-3F62-46E2-9C38-5B69C532BB4A}">
  <ds:schemaRefs>
    <ds:schemaRef ds:uri="http://schemas.microsoft.com/office/2006/metadata/properties"/>
    <ds:schemaRef ds:uri="http://schemas.microsoft.com/office/infopath/2007/PartnerControls"/>
    <ds:schemaRef ds:uri="4ec2d5cf-fc31-4124-83fb-12694cbd2e26"/>
  </ds:schemaRefs>
</ds:datastoreItem>
</file>

<file path=customXml/itemProps2.xml><?xml version="1.0" encoding="utf-8"?>
<ds:datastoreItem xmlns:ds="http://schemas.openxmlformats.org/officeDocument/2006/customXml" ds:itemID="{D81FD90F-B1A5-4324-B27B-59130C30B2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c2d5cf-fc31-4124-83fb-12694cbd2e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9ABEFA-46D8-48AA-94C6-73BA0FD187E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33B4F73-1C83-407C-ACF5-B6863165D6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798</Words>
  <Application>Microsoft Office PowerPoint</Application>
  <PresentationFormat>On-screen Show (4:3)</PresentationFormat>
  <Paragraphs>145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PNNL Platinum Theme</vt:lpstr>
      <vt:lpstr>PNNL Silver Theme</vt:lpstr>
      <vt:lpstr>1_PNNL Platinum Theme</vt:lpstr>
      <vt:lpstr>PNNL White Theme</vt:lpstr>
      <vt:lpstr>2_PNNL_PowerPoint_Template</vt:lpstr>
      <vt:lpstr>PNNL_PowerPoint_Template_2003</vt:lpstr>
      <vt:lpstr>1_PNNL Silver Theme</vt:lpstr>
      <vt:lpstr>PNNL_PowerPoint_Template</vt:lpstr>
      <vt:lpstr>WOSMIP-8 Overview </vt:lpstr>
      <vt:lpstr>PowerPoint Presentation</vt:lpstr>
      <vt:lpstr>Thank you!</vt:lpstr>
      <vt:lpstr>Welcome back</vt:lpstr>
      <vt:lpstr>PowerPoint Presentation</vt:lpstr>
      <vt:lpstr>PowerPoint Presentation</vt:lpstr>
      <vt:lpstr>The WOSMIP Workshop</vt:lpstr>
      <vt:lpstr>PowerPoint Presentation</vt:lpstr>
      <vt:lpstr>The Big Picture</vt:lpstr>
      <vt:lpstr>WOSMIP-8 focus areas</vt:lpstr>
      <vt:lpstr>Conference Dinner</vt:lpstr>
      <vt:lpstr>PowerPoint Presentation</vt:lpstr>
      <vt:lpstr>Tour of Scienta Sensor Systems</vt:lpstr>
      <vt:lpstr>WOSMIP-7 WOSMIP Remote  WOSMIP Remote 2</vt:lpstr>
      <vt:lpstr>Some thoughts from Takeaways from last WOSMIP</vt:lpstr>
      <vt:lpstr>WOSMIP - 8   Sponsors </vt:lpstr>
      <vt:lpstr>The WOZZIE</vt:lpstr>
      <vt:lpstr>Where is the next WOSMIP?</vt:lpstr>
      <vt:lpstr>In Summary</vt:lpstr>
    </vt:vector>
  </TitlesOfParts>
  <Company>PNNL IM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WOSMIP-7 Overview</dc:title>
  <dc:creator>Bowyer, Theodore W</dc:creator>
  <cp:lastModifiedBy>Bowyer, Theodore W</cp:lastModifiedBy>
  <cp:revision>6</cp:revision>
  <cp:lastPrinted>2018-11-02T20:47:31Z</cp:lastPrinted>
  <dcterms:created xsi:type="dcterms:W3CDTF">2018-09-17T21:16:32Z</dcterms:created>
  <dcterms:modified xsi:type="dcterms:W3CDTF">2022-06-14T16:34:27Z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0x01010083356368EF6C8B49B69899D63CAB424600184142E084E92748A766A4E988AF66BC</vt:lpwstr>
  </property>
  <property fmtid="{D5CDD505-2E9C-101B-9397-08002B2CF9AE}" pid="3" name="_dlc_DocIdItemGuid">
    <vt:lpwstr>36f8fa43-a096-442b-934e-b817e7c6da07</vt:lpwstr>
  </property>
  <property fmtid="{D5CDD505-2E9C-101B-9397-08002B2CF9AE}" pid="4" name="MSIP_Label_1665d9ee-429a-4d5f-97cc-cfb56e044a6e_Enabled">
    <vt:lpwstr>true</vt:lpwstr>
  </property>
  <property fmtid="{D5CDD505-2E9C-101B-9397-08002B2CF9AE}" pid="5" name="MSIP_Label_1665d9ee-429a-4d5f-97cc-cfb56e044a6e_SetDate">
    <vt:lpwstr>2022-06-08T14:08:32Z</vt:lpwstr>
  </property>
  <property fmtid="{D5CDD505-2E9C-101B-9397-08002B2CF9AE}" pid="6" name="MSIP_Label_1665d9ee-429a-4d5f-97cc-cfb56e044a6e_Method">
    <vt:lpwstr>Privileged</vt:lpwstr>
  </property>
  <property fmtid="{D5CDD505-2E9C-101B-9397-08002B2CF9AE}" pid="7" name="MSIP_Label_1665d9ee-429a-4d5f-97cc-cfb56e044a6e_Name">
    <vt:lpwstr>1665d9ee-429a-4d5f-97cc-cfb56e044a6e</vt:lpwstr>
  </property>
  <property fmtid="{D5CDD505-2E9C-101B-9397-08002B2CF9AE}" pid="8" name="MSIP_Label_1665d9ee-429a-4d5f-97cc-cfb56e044a6e_SiteId">
    <vt:lpwstr>66cf5074-5afe-48d1-a691-a12b2121f44b</vt:lpwstr>
  </property>
  <property fmtid="{D5CDD505-2E9C-101B-9397-08002B2CF9AE}" pid="9" name="MSIP_Label_1665d9ee-429a-4d5f-97cc-cfb56e044a6e_ActionId">
    <vt:lpwstr>1ce472eb-b840-4359-9b75-707226adadb7</vt:lpwstr>
  </property>
  <property fmtid="{D5CDD505-2E9C-101B-9397-08002B2CF9AE}" pid="10" name="MSIP_Label_1665d9ee-429a-4d5f-97cc-cfb56e044a6e_ContentBits">
    <vt:lpwstr>0</vt:lpwstr>
  </property>
</Properties>
</file>