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4"/>
  </p:sldMasterIdLst>
  <p:notesMasterIdLst>
    <p:notesMasterId r:id="rId20"/>
  </p:notesMasterIdLst>
  <p:handoutMasterIdLst>
    <p:handoutMasterId r:id="rId21"/>
  </p:handoutMasterIdLst>
  <p:sldIdLst>
    <p:sldId id="260" r:id="rId5"/>
    <p:sldId id="308" r:id="rId6"/>
    <p:sldId id="271" r:id="rId7"/>
    <p:sldId id="279" r:id="rId8"/>
    <p:sldId id="280" r:id="rId9"/>
    <p:sldId id="270" r:id="rId10"/>
    <p:sldId id="272" r:id="rId11"/>
    <p:sldId id="283" r:id="rId12"/>
    <p:sldId id="275" r:id="rId13"/>
    <p:sldId id="282" r:id="rId14"/>
    <p:sldId id="284" r:id="rId15"/>
    <p:sldId id="285" r:id="rId16"/>
    <p:sldId id="286" r:id="rId17"/>
    <p:sldId id="276" r:id="rId18"/>
    <p:sldId id="268" r:id="rId19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llington, Anthony (CONTR)" initials="PA(" lastIdx="6" clrIdx="0">
    <p:extLst>
      <p:ext uri="{19B8F6BF-5375-455C-9EA6-DF929625EA0E}">
        <p15:presenceInfo xmlns:p15="http://schemas.microsoft.com/office/powerpoint/2012/main" userId="S::anthony.pollington@nnsa.doe.gov::48592d63-193c-4213-b097-b938c55bb218" providerId="AD"/>
      </p:ext>
    </p:extLst>
  </p:cmAuthor>
  <p:cmAuthor id="2" name="Syracuse, Ellen (CONTR)" initials="SE(" lastIdx="6" clrIdx="1">
    <p:extLst>
      <p:ext uri="{19B8F6BF-5375-455C-9EA6-DF929625EA0E}">
        <p15:presenceInfo xmlns:p15="http://schemas.microsoft.com/office/powerpoint/2012/main" userId="S::Ellen.Syracuse@nnsa.doe.gov::dadb8dd0-e8dd-4c21-b645-ba0e45955b48" providerId="AD"/>
      </p:ext>
    </p:extLst>
  </p:cmAuthor>
  <p:cmAuthor id="3" name="Evans, Timothy" initials="ET" lastIdx="3" clrIdx="2">
    <p:extLst>
      <p:ext uri="{19B8F6BF-5375-455C-9EA6-DF929625EA0E}">
        <p15:presenceInfo xmlns:p15="http://schemas.microsoft.com/office/powerpoint/2012/main" userId="S::timothy.evans@nnsa.doe.gov::84ecacea-acf2-43af-a532-11e06701698b" providerId="AD"/>
      </p:ext>
    </p:extLst>
  </p:cmAuthor>
  <p:cmAuthor id="4" name="Mendez, Jennifer M" initials="MM" lastIdx="17" clrIdx="3">
    <p:extLst>
      <p:ext uri="{19B8F6BF-5375-455C-9EA6-DF929625EA0E}">
        <p15:presenceInfo xmlns:p15="http://schemas.microsoft.com/office/powerpoint/2012/main" userId="S::jennifer.mendez@pnnl.gov::3273517e-1b48-4ea0-9d23-f3982a4d248a" providerId="AD"/>
      </p:ext>
    </p:extLst>
  </p:cmAuthor>
  <p:cmAuthor id="5" name="Mayer, Michael F" initials="MMF" lastIdx="1" clrIdx="4">
    <p:extLst>
      <p:ext uri="{19B8F6BF-5375-455C-9EA6-DF929625EA0E}">
        <p15:presenceInfo xmlns:p15="http://schemas.microsoft.com/office/powerpoint/2012/main" userId="S::michael.mayer@pnnl.gov::0f35fed0-6627-4dd6-afe3-11d1fc6bf8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19500"/>
    <a:srgbClr val="007836"/>
    <a:srgbClr val="BE0F34"/>
    <a:srgbClr val="820150"/>
    <a:srgbClr val="502D7F"/>
    <a:srgbClr val="00338E"/>
    <a:srgbClr val="0081AB"/>
    <a:srgbClr val="758F9D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0E51C9-3FE9-4E93-BC95-DACFCFABD84E}" v="2" dt="2022-06-06T17:39:11.6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Stock image of cloud formations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0529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5535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June 20, 2022</a:t>
            </a:fld>
            <a:endParaRPr lang="en-US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32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solidFill>
                  <a:schemeClr val="accent2"/>
                </a:solidFill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D0D9-1CAC-4FBD-8120-CBD5A07EB9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Production and Abatement of Non-Traditional Xenon Isotopes at a Spallation Neutron Source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86310-1A8B-41C6-8ABF-4E94922462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7899" y="5272672"/>
            <a:ext cx="4435701" cy="1336827"/>
          </a:xfrm>
        </p:spPr>
        <p:txBody>
          <a:bodyPr wrap="none" lIns="0" tIns="0" rIns="0" bIns="0" anchor="t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Michael Foxe, Theodore Bowyer,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Cooper, James Ely,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Eslinger, James Hayes,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Michael Mayer, Justin McIntyre, Mark Panisko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E8023F-3FB9-4A97-9941-C166782F56AF}"/>
              </a:ext>
            </a:extLst>
          </p:cNvPr>
          <p:cNvSpPr txBox="1"/>
          <p:nvPr/>
        </p:nvSpPr>
        <p:spPr>
          <a:xfrm>
            <a:off x="4379495" y="7860268"/>
            <a:ext cx="2145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91C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PNNL-SA-XXXXX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D2B91A-E6EB-4B9C-93CF-361D20BFD3E6}"/>
              </a:ext>
            </a:extLst>
          </p:cNvPr>
          <p:cNvSpPr txBox="1"/>
          <p:nvPr/>
        </p:nvSpPr>
        <p:spPr>
          <a:xfrm>
            <a:off x="7735330" y="7759600"/>
            <a:ext cx="7315200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Release Statement: Cleared for release. 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524B3-1E7F-C240-B141-EAE093A46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AE0776-50ED-6240-8729-EDB9CA3D9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Atmospheric Transport Modeling (ATM)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94D98-6584-754E-9AF8-68DFCC3ECFE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4101921" cy="5486401"/>
          </a:xfrm>
        </p:spPr>
        <p:txBody>
          <a:bodyPr/>
          <a:lstStyle/>
          <a:p>
            <a:r>
              <a:rPr lang="en-US"/>
              <a:t>ATM suggests that likely release is from HFIR or SNS</a:t>
            </a:r>
          </a:p>
          <a:p>
            <a:r>
              <a:rPr lang="en-US"/>
              <a:t>Wind patterns are not consistent with release from the nuclear power plants</a:t>
            </a:r>
          </a:p>
          <a:p>
            <a:r>
              <a:rPr lang="en-US"/>
              <a:t>Production mechanism suggests </a:t>
            </a:r>
          </a:p>
          <a:p>
            <a:pPr lvl="1"/>
            <a:r>
              <a:rPr lang="en-US"/>
              <a:t>SNS only</a:t>
            </a:r>
          </a:p>
          <a:p>
            <a:pPr lvl="1"/>
            <a:r>
              <a:rPr lang="en-US"/>
              <a:t>SNS and HFIR</a:t>
            </a:r>
          </a:p>
          <a:p>
            <a:r>
              <a:rPr lang="en-US"/>
              <a:t>Publication on ATM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03993D-BA7C-2F4C-8308-A52D20962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990" y="2369713"/>
            <a:ext cx="8766529" cy="505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38974D-AADB-8E4A-B3F9-21AF09568CB7}"/>
              </a:ext>
            </a:extLst>
          </p:cNvPr>
          <p:cNvSpPr txBox="1"/>
          <p:nvPr/>
        </p:nvSpPr>
        <p:spPr>
          <a:xfrm>
            <a:off x="5826290" y="7435447"/>
            <a:ext cx="8804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Eslinger, Paul W. et al. 2022. “Determining the Source of Unusual Xenon Isotopes in Samples.” </a:t>
            </a:r>
            <a:r>
              <a:rPr lang="en-US" sz="1400" i="1" dirty="0">
                <a:solidFill>
                  <a:schemeClr val="accent2"/>
                </a:solidFill>
              </a:rPr>
              <a:t>Journal of Environmental Radioactivity</a:t>
            </a:r>
            <a:r>
              <a:rPr lang="en-US" sz="1400" dirty="0">
                <a:solidFill>
                  <a:schemeClr val="accent2"/>
                </a:solidFill>
              </a:rPr>
              <a:t> 247 (June): 106853. https://</a:t>
            </a:r>
            <a:r>
              <a:rPr lang="en-US" sz="1400" dirty="0" err="1">
                <a:solidFill>
                  <a:schemeClr val="accent2"/>
                </a:solidFill>
              </a:rPr>
              <a:t>doi.org</a:t>
            </a:r>
            <a:r>
              <a:rPr lang="en-US" sz="1400" dirty="0">
                <a:solidFill>
                  <a:schemeClr val="accent2"/>
                </a:solidFill>
              </a:rPr>
              <a:t>/10.1016/J.JENVRAD.2022.106853.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ECAF374-CB7C-453F-B3CD-7538BF54DB59}"/>
              </a:ext>
            </a:extLst>
          </p:cNvPr>
          <p:cNvCxnSpPr>
            <a:cxnSpLocks/>
          </p:cNvCxnSpPr>
          <p:nvPr/>
        </p:nvCxnSpPr>
        <p:spPr>
          <a:xfrm>
            <a:off x="4853354" y="7003701"/>
            <a:ext cx="972936" cy="540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2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DDAA7C-1BFF-4E93-873F-0A4A45DB1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9EFE50-D15D-4A53-86DA-8C48DB3D3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the Non-Traditional Radioxenon Produced?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B598E-5905-4D45-BA4E-8C7992CFA19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7032222" cy="5486401"/>
          </a:xfrm>
        </p:spPr>
        <p:txBody>
          <a:bodyPr/>
          <a:lstStyle/>
          <a:p>
            <a:r>
              <a:rPr lang="en-US" dirty="0"/>
              <a:t>Proton bombardment of a liquid mercury target producing neutrons</a:t>
            </a:r>
          </a:p>
          <a:p>
            <a:pPr lvl="1"/>
            <a:r>
              <a:rPr lang="en-US" dirty="0"/>
              <a:t>Trace amounts of uranium within the target</a:t>
            </a:r>
          </a:p>
          <a:p>
            <a:pPr lvl="1"/>
            <a:r>
              <a:rPr lang="en-US" dirty="0"/>
              <a:t>Irradiation of natural xenon from air</a:t>
            </a:r>
          </a:p>
          <a:p>
            <a:r>
              <a:rPr lang="en-US" dirty="0"/>
              <a:t>Proton bombardment producing </a:t>
            </a:r>
            <a:r>
              <a:rPr lang="en-US" baseline="30000" dirty="0"/>
              <a:t>122</a:t>
            </a:r>
            <a:r>
              <a:rPr lang="en-US" dirty="0"/>
              <a:t>Xe</a:t>
            </a:r>
          </a:p>
          <a:p>
            <a:pPr lvl="1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A83A3F-09D3-493D-9B28-978DACA98145}"/>
              </a:ext>
            </a:extLst>
          </p:cNvPr>
          <p:cNvSpPr txBox="1"/>
          <p:nvPr/>
        </p:nvSpPr>
        <p:spPr>
          <a:xfrm>
            <a:off x="1230111" y="7644825"/>
            <a:ext cx="7315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DeVore, Joe R, Lu, Wei, and </a:t>
            </a:r>
            <a:r>
              <a:rPr lang="en-US" sz="1600" dirty="0" err="1"/>
              <a:t>Schwahn</a:t>
            </a:r>
            <a:r>
              <a:rPr lang="en-US" sz="1600" dirty="0"/>
              <a:t>, Scott O. 2013. "NOBLE GAS PRODUCTION FROM MERCURY SPALLATION AT SNS". United States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0DE1A5-395E-40C8-863B-5284E3D99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961" y="4335159"/>
            <a:ext cx="4222134" cy="336378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6C198D6-0F48-4E92-9413-F90308E7BB93}"/>
              </a:ext>
            </a:extLst>
          </p:cNvPr>
          <p:cNvGrpSpPr/>
          <p:nvPr/>
        </p:nvGrpSpPr>
        <p:grpSpPr>
          <a:xfrm>
            <a:off x="8726915" y="2373500"/>
            <a:ext cx="5481635" cy="4854198"/>
            <a:chOff x="8686800" y="1162855"/>
            <a:chExt cx="5481635" cy="48541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2C66D03-8C3B-4D69-97E5-FA1B0BA36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86800" y="2653263"/>
              <a:ext cx="5175667" cy="336379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9455D16-A6D6-4CCB-AE8C-5EE382BDC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86800" y="1162855"/>
              <a:ext cx="5481635" cy="1476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358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2CD27F-BD4B-46D3-9E8C-186B53768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3648E6-F626-45F6-9857-89E19603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the radioxenon abated?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12775-5261-4DA2-A64D-249381C5E887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How much gets out of the target?</a:t>
            </a:r>
          </a:p>
          <a:p>
            <a:pPr lvl="1"/>
            <a:r>
              <a:rPr lang="en-US" dirty="0"/>
              <a:t>Target material: liquid mercury</a:t>
            </a:r>
          </a:p>
          <a:p>
            <a:pPr lvl="1"/>
            <a:r>
              <a:rPr lang="en-US" dirty="0"/>
              <a:t>Other sources use different target materials</a:t>
            </a:r>
          </a:p>
          <a:p>
            <a:endParaRPr lang="en-US" dirty="0"/>
          </a:p>
          <a:p>
            <a:r>
              <a:rPr lang="en-US" dirty="0"/>
              <a:t>What traps do the gases go through before being released?</a:t>
            </a:r>
          </a:p>
          <a:p>
            <a:pPr lvl="1"/>
            <a:r>
              <a:rPr lang="en-US" dirty="0"/>
              <a:t>Helium off gases and purge for studying the production rates</a:t>
            </a:r>
          </a:p>
          <a:p>
            <a:pPr lvl="1"/>
            <a:r>
              <a:rPr lang="en-US" dirty="0"/>
              <a:t>HEPA filters for particulate</a:t>
            </a:r>
          </a:p>
          <a:p>
            <a:pPr lvl="1"/>
            <a:r>
              <a:rPr lang="en-US" dirty="0"/>
              <a:t>Cryogenic sulfur-impregnated charcoal absorber</a:t>
            </a:r>
          </a:p>
          <a:p>
            <a:endParaRPr lang="en-US" dirty="0"/>
          </a:p>
          <a:p>
            <a:r>
              <a:rPr lang="en-US" dirty="0"/>
              <a:t>How long is the xenon contained before being released?</a:t>
            </a:r>
          </a:p>
          <a:p>
            <a:pPr lvl="1"/>
            <a:r>
              <a:rPr lang="en-US" dirty="0"/>
              <a:t>Initial retention time of approximately 350 minutes (1/3 </a:t>
            </a:r>
            <a:r>
              <a:rPr lang="en-US" baseline="30000" dirty="0"/>
              <a:t>122</a:t>
            </a:r>
            <a:r>
              <a:rPr lang="en-US" dirty="0"/>
              <a:t>Xe half-life)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10FE29-7CAB-4A9E-9C23-B2380D583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097" y="1958545"/>
            <a:ext cx="5461686" cy="19181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9AD869-5786-4023-9178-5C293572CEBD}"/>
              </a:ext>
            </a:extLst>
          </p:cNvPr>
          <p:cNvSpPr txBox="1"/>
          <p:nvPr/>
        </p:nvSpPr>
        <p:spPr>
          <a:xfrm>
            <a:off x="6536724" y="7543800"/>
            <a:ext cx="7636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DeVore, Joe R, Lu, Wei, and </a:t>
            </a:r>
            <a:r>
              <a:rPr lang="en-US" sz="1800" dirty="0" err="1"/>
              <a:t>Schwahn</a:t>
            </a:r>
            <a:r>
              <a:rPr lang="en-US" sz="1800" dirty="0"/>
              <a:t>, Scott O. 2013. "NOBLE GAS PRODUCTION FROM MERCURY SPALLATION AT SNS". United States</a:t>
            </a:r>
          </a:p>
        </p:txBody>
      </p:sp>
    </p:spTree>
    <p:extLst>
      <p:ext uri="{BB962C8B-B14F-4D97-AF65-F5344CB8AC3E}">
        <p14:creationId xmlns:p14="http://schemas.microsoft.com/office/powerpoint/2010/main" val="259586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1DECC2-856A-4D2B-96D5-FB9A29E54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84CAF3-7847-4D04-8969-96ADD4A68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possible sources around the world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DB11E-51C8-4EBB-90DF-E5D693278140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Neutron Activation Sources</a:t>
            </a:r>
          </a:p>
          <a:p>
            <a:pPr lvl="1"/>
            <a:r>
              <a:rPr lang="en-US" dirty="0"/>
              <a:t>Accelerators</a:t>
            </a:r>
          </a:p>
          <a:p>
            <a:pPr lvl="1"/>
            <a:r>
              <a:rPr lang="en-US" dirty="0"/>
              <a:t>Reactor cover gas</a:t>
            </a:r>
          </a:p>
          <a:p>
            <a:pPr lvl="2"/>
            <a:r>
              <a:rPr lang="en-US" dirty="0"/>
              <a:t>Cover gas hold-up times impact the short-lived isotope interferences</a:t>
            </a:r>
          </a:p>
          <a:p>
            <a:r>
              <a:rPr lang="en-US" dirty="0"/>
              <a:t>Spallation sources</a:t>
            </a:r>
          </a:p>
          <a:p>
            <a:pPr lvl="1"/>
            <a:r>
              <a:rPr lang="en-US" dirty="0"/>
              <a:t>SNS (this presentation)</a:t>
            </a:r>
          </a:p>
          <a:p>
            <a:pPr lvl="1"/>
            <a:r>
              <a:rPr lang="en-US" dirty="0"/>
              <a:t>Los Alamos Neutron Science Center</a:t>
            </a:r>
          </a:p>
          <a:p>
            <a:pPr lvl="1"/>
            <a:r>
              <a:rPr lang="en-US" dirty="0"/>
              <a:t>ISIS neutron source in the UK</a:t>
            </a:r>
          </a:p>
          <a:p>
            <a:pPr lvl="1"/>
            <a:r>
              <a:rPr lang="en-US" dirty="0"/>
              <a:t>Japan Proton Accelerator Research Complex (J-PARC) in Japan</a:t>
            </a:r>
          </a:p>
          <a:p>
            <a:pPr lvl="1"/>
            <a:r>
              <a:rPr lang="en-US" dirty="0"/>
              <a:t>European Spallation Source in Sweden</a:t>
            </a:r>
          </a:p>
          <a:p>
            <a:pPr lvl="1"/>
            <a:r>
              <a:rPr lang="en-US" dirty="0"/>
              <a:t>China Spallation Neutron Source</a:t>
            </a:r>
          </a:p>
          <a:p>
            <a:r>
              <a:rPr lang="en-US" dirty="0"/>
              <a:t>Are there other commercial sources of these isotopes?</a:t>
            </a:r>
          </a:p>
        </p:txBody>
      </p:sp>
    </p:spTree>
    <p:extLst>
      <p:ext uri="{BB962C8B-B14F-4D97-AF65-F5344CB8AC3E}">
        <p14:creationId xmlns:p14="http://schemas.microsoft.com/office/powerpoint/2010/main" val="240488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B35DD7-DF18-134F-837F-F63BA933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8A005F-95DA-454E-9CE1-7B9A2C7BC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 and Outlook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2B036-9190-174C-B71F-5CF9475C864F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Newly observed isotopes seen near HFIR and SNS suggest new source of interfering xenon background (non-traditional production mechanisms)</a:t>
            </a:r>
          </a:p>
          <a:p>
            <a:r>
              <a:rPr lang="en-US" dirty="0"/>
              <a:t>New isotopes interfere with all traditional ROIs used for activity calculations</a:t>
            </a:r>
          </a:p>
          <a:p>
            <a:pPr lvl="1"/>
            <a:r>
              <a:rPr lang="en-US" dirty="0"/>
              <a:t>Algorithms will continue to calculate normally</a:t>
            </a:r>
          </a:p>
          <a:p>
            <a:pPr lvl="1"/>
            <a:r>
              <a:rPr lang="en-US" dirty="0"/>
              <a:t>Concentrations and ratios will not make sense</a:t>
            </a:r>
          </a:p>
          <a:p>
            <a:r>
              <a:rPr lang="en-US" dirty="0"/>
              <a:t>Non-traditional xenon isotopes are produced through a series of mechanisms</a:t>
            </a:r>
          </a:p>
          <a:p>
            <a:pPr lvl="1"/>
            <a:r>
              <a:rPr lang="en-US" dirty="0"/>
              <a:t>Spallation on mercury targets</a:t>
            </a:r>
          </a:p>
          <a:p>
            <a:pPr lvl="1"/>
            <a:r>
              <a:rPr lang="en-US" dirty="0"/>
              <a:t>Air activation</a:t>
            </a:r>
          </a:p>
          <a:p>
            <a:pPr lvl="1"/>
            <a:r>
              <a:rPr lang="en-US" dirty="0"/>
              <a:t>Fission isotopes</a:t>
            </a:r>
          </a:p>
          <a:p>
            <a:r>
              <a:rPr lang="en-US" dirty="0"/>
              <a:t>Even with wind predominantly in the other direction, they can still be detected at near-by stations</a:t>
            </a:r>
          </a:p>
          <a:p>
            <a:r>
              <a:rPr lang="en-US" dirty="0"/>
              <a:t>These non-traditional isotopes may be produced at other facilities around the world</a:t>
            </a:r>
          </a:p>
          <a:p>
            <a:pPr marL="54864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2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433BB6-ACB2-4953-9ADC-C0F78F3B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9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7FC1CCB-839C-44AE-810A-AC3EF7717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057399"/>
            <a:ext cx="4930245" cy="320428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3E0FA4-16B7-432F-B6DF-036BDF202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66B4AB-0D74-4457-8CA9-1FA413B90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Sources of Radioxenon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A42AD83-401D-403D-8D37-B3630753D6B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6317672" cy="5486401"/>
          </a:xfrm>
        </p:spPr>
        <p:txBody>
          <a:bodyPr/>
          <a:lstStyle/>
          <a:p>
            <a:r>
              <a:rPr lang="en-US" dirty="0"/>
              <a:t>Anthropogenic sources of radioxenon are expanding</a:t>
            </a:r>
          </a:p>
          <a:p>
            <a:pPr lvl="1"/>
            <a:r>
              <a:rPr lang="en-US" dirty="0"/>
              <a:t>Current Nuclear Reactors</a:t>
            </a:r>
          </a:p>
          <a:p>
            <a:pPr lvl="1"/>
            <a:r>
              <a:rPr lang="en-US" dirty="0"/>
              <a:t>Medical Isotope Production</a:t>
            </a:r>
          </a:p>
          <a:p>
            <a:pPr lvl="1"/>
            <a:r>
              <a:rPr lang="en-US" dirty="0"/>
              <a:t>Accelerator Facilities</a:t>
            </a:r>
          </a:p>
          <a:p>
            <a:pPr lvl="2"/>
            <a:r>
              <a:rPr lang="en-US" dirty="0"/>
              <a:t>E.g., Spallation Neutron Source</a:t>
            </a:r>
          </a:p>
          <a:p>
            <a:pPr lvl="1"/>
            <a:r>
              <a:rPr lang="en-US" dirty="0"/>
              <a:t>Advanced Nuclear Reactors</a:t>
            </a:r>
          </a:p>
          <a:p>
            <a:pPr lvl="2"/>
            <a:r>
              <a:rPr lang="en-US" dirty="0"/>
              <a:t>E.g., Molten Salt Reactors</a:t>
            </a:r>
          </a:p>
          <a:p>
            <a:pPr lvl="1"/>
            <a:endParaRPr lang="en-US" dirty="0"/>
          </a:p>
          <a:p>
            <a:r>
              <a:rPr lang="en-US" dirty="0"/>
              <a:t>These new sources of radioxenon are also expanding the isotopes potentially detected at IMS stations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Content Placeholder 5" descr="Background pattern&#10;&#10;Description automatically generated">
            <a:extLst>
              <a:ext uri="{FF2B5EF4-FFF2-40B4-BE49-F238E27FC236}">
                <a16:creationId xmlns:a16="http://schemas.microsoft.com/office/drawing/2014/main" id="{BD0544CD-CB06-4625-8759-0420231F722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3856" y="4435163"/>
            <a:ext cx="5216105" cy="347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1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B35DD7-DF18-134F-837F-F63BA933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8A005F-95DA-454E-9CE1-7B9A2C7BC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Non-traditional Xenon Isotopes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2B036-9190-174C-B71F-5CF9475C864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6172957" cy="5486401"/>
          </a:xfrm>
        </p:spPr>
        <p:txBody>
          <a:bodyPr/>
          <a:lstStyle/>
          <a:p>
            <a:r>
              <a:rPr lang="en-US" dirty="0"/>
              <a:t>Many isotopes can be produced via neutron irradiation</a:t>
            </a:r>
          </a:p>
          <a:p>
            <a:pPr lvl="1"/>
            <a:r>
              <a:rPr lang="en-US" baseline="30000" dirty="0"/>
              <a:t>127</a:t>
            </a:r>
            <a:r>
              <a:rPr lang="en-US" dirty="0"/>
              <a:t>Xe</a:t>
            </a:r>
          </a:p>
          <a:p>
            <a:pPr lvl="1"/>
            <a:r>
              <a:rPr lang="en-US" baseline="30000" dirty="0"/>
              <a:t>125</a:t>
            </a:r>
            <a:r>
              <a:rPr lang="en-US" dirty="0"/>
              <a:t>Xe</a:t>
            </a:r>
          </a:p>
          <a:p>
            <a:pPr lvl="1"/>
            <a:r>
              <a:rPr lang="en-US" baseline="30000" dirty="0"/>
              <a:t>129m</a:t>
            </a:r>
            <a:r>
              <a:rPr lang="en-US" dirty="0"/>
              <a:t>Xe</a:t>
            </a:r>
          </a:p>
          <a:p>
            <a:r>
              <a:rPr lang="en-US" dirty="0"/>
              <a:t>Neutron irradiation isotopes have been previously investigated and observed</a:t>
            </a:r>
          </a:p>
          <a:p>
            <a:r>
              <a:rPr lang="en-US" baseline="30000" dirty="0"/>
              <a:t>122</a:t>
            </a:r>
            <a:r>
              <a:rPr lang="en-US" dirty="0"/>
              <a:t>Xe produced as medical isotope via proton or alpha bombardment</a:t>
            </a:r>
          </a:p>
          <a:p>
            <a:pPr lvl="1"/>
            <a:r>
              <a:rPr lang="en-US" dirty="0"/>
              <a:t>Not studied previously</a:t>
            </a:r>
          </a:p>
          <a:p>
            <a:pPr lvl="1"/>
            <a:endParaRPr lang="en-US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9C252081-0C6B-5748-B126-56B1EAADD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96"/>
          <a:stretch/>
        </p:blipFill>
        <p:spPr>
          <a:xfrm>
            <a:off x="7583034" y="1746677"/>
            <a:ext cx="7047365" cy="5736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3DEBA9-4D54-CA44-9013-727840B91FCA}"/>
              </a:ext>
            </a:extLst>
          </p:cNvPr>
          <p:cNvSpPr txBox="1"/>
          <p:nvPr/>
        </p:nvSpPr>
        <p:spPr>
          <a:xfrm>
            <a:off x="7997780" y="7275493"/>
            <a:ext cx="5996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McIntyre, Justin I et al.. 2008. “Generation of Radioxenon Isotopes.” In </a:t>
            </a:r>
            <a:r>
              <a:rPr lang="en-US" sz="1400" i="1" dirty="0">
                <a:solidFill>
                  <a:schemeClr val="accent2"/>
                </a:solidFill>
              </a:rPr>
              <a:t>Proceedings of the 30th Seismic Research Review: Ground Based Nuclear Explosion Monitoring Technologies</a:t>
            </a:r>
            <a:r>
              <a:rPr lang="en-US" sz="1400" dirty="0">
                <a:solidFill>
                  <a:schemeClr val="accent2"/>
                </a:solidFill>
              </a:rPr>
              <a:t>, 793–801.</a:t>
            </a:r>
          </a:p>
          <a:p>
            <a:endParaRPr 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5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DA4E49-5FBF-3540-BFAF-DD91219D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C343D3-E70E-3D45-92AC-92D4AF248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Xenon International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18AAF2-CF94-184C-805A-29FCF88D497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7048919" cy="5486401"/>
          </a:xfrm>
        </p:spPr>
        <p:txBody>
          <a:bodyPr/>
          <a:lstStyle/>
          <a:p>
            <a:r>
              <a:rPr lang="en-US" dirty="0"/>
              <a:t>Next generation atmospheric radioxenon system</a:t>
            </a:r>
          </a:p>
          <a:p>
            <a:r>
              <a:rPr lang="en-US" dirty="0"/>
              <a:t>Faster and more sensitive than current generation systems </a:t>
            </a:r>
          </a:p>
          <a:p>
            <a:pPr lvl="1"/>
            <a:r>
              <a:rPr lang="en-US" dirty="0"/>
              <a:t>~2.5 cc of xenon in 6 hours</a:t>
            </a:r>
          </a:p>
          <a:p>
            <a:pPr lvl="1"/>
            <a:r>
              <a:rPr lang="en-US" dirty="0"/>
              <a:t>Compared to ~1 cc for SAUNA II in 12 hours</a:t>
            </a:r>
          </a:p>
          <a:p>
            <a:r>
              <a:rPr lang="en-US" dirty="0"/>
              <a:t>MDCs</a:t>
            </a:r>
          </a:p>
          <a:p>
            <a:pPr lvl="1"/>
            <a:r>
              <a:rPr lang="en-US" dirty="0"/>
              <a:t>&lt;0.15 </a:t>
            </a:r>
            <a:r>
              <a:rPr lang="en-US" dirty="0" err="1"/>
              <a:t>mBq</a:t>
            </a:r>
            <a:r>
              <a:rPr lang="en-US" dirty="0"/>
              <a:t>/SCM for </a:t>
            </a:r>
            <a:r>
              <a:rPr lang="en-US" baseline="30000" dirty="0"/>
              <a:t>133</a:t>
            </a:r>
            <a:r>
              <a:rPr lang="en-US" dirty="0"/>
              <a:t>Xe, </a:t>
            </a:r>
            <a:r>
              <a:rPr lang="en-US" baseline="30000" dirty="0"/>
              <a:t>131m</a:t>
            </a:r>
            <a:r>
              <a:rPr lang="en-US" dirty="0"/>
              <a:t>Xe, </a:t>
            </a:r>
            <a:r>
              <a:rPr lang="en-US" baseline="30000" dirty="0"/>
              <a:t>133m</a:t>
            </a:r>
            <a:r>
              <a:rPr lang="en-US" dirty="0"/>
              <a:t>Xe</a:t>
            </a:r>
          </a:p>
          <a:p>
            <a:pPr lvl="1"/>
            <a:r>
              <a:rPr lang="en-US" dirty="0"/>
              <a:t>&lt;0.5 </a:t>
            </a:r>
            <a:r>
              <a:rPr lang="en-US" dirty="0" err="1"/>
              <a:t>mBq</a:t>
            </a:r>
            <a:r>
              <a:rPr lang="en-US" dirty="0"/>
              <a:t>/SCM for </a:t>
            </a:r>
            <a:r>
              <a:rPr lang="en-US" baseline="30000" dirty="0"/>
              <a:t>135</a:t>
            </a:r>
            <a:r>
              <a:rPr lang="en-US" dirty="0"/>
              <a:t>Xe</a:t>
            </a:r>
          </a:p>
          <a:p>
            <a:r>
              <a:rPr lang="en-US" dirty="0"/>
              <a:t>Developed at PNNL</a:t>
            </a:r>
          </a:p>
          <a:p>
            <a:pPr lvl="1"/>
            <a:r>
              <a:rPr lang="en-US" dirty="0"/>
              <a:t>Transitioned to Teledyne Brown Engineering for production (Knoxville, TN)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https://tbe.com/_cafe/xenon_International_with_dimension.jpg">
            <a:extLst>
              <a:ext uri="{FF2B5EF4-FFF2-40B4-BE49-F238E27FC236}">
                <a16:creationId xmlns:a16="http://schemas.microsoft.com/office/drawing/2014/main" id="{B768E6E3-C4A4-A841-A62E-FCF8EC615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064" y="2391508"/>
            <a:ext cx="6358336" cy="510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0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5F67060-A12F-461B-B0E5-48E77226D461}"/>
              </a:ext>
            </a:extLst>
          </p:cNvPr>
          <p:cNvGrpSpPr/>
          <p:nvPr/>
        </p:nvGrpSpPr>
        <p:grpSpPr>
          <a:xfrm>
            <a:off x="7315200" y="1976746"/>
            <a:ext cx="6999975" cy="2823853"/>
            <a:chOff x="7315200" y="1976746"/>
            <a:chExt cx="6999975" cy="282385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EDD3B5-4FA3-4ED0-9CA6-2163A6AA7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5200" y="1976746"/>
              <a:ext cx="6999975" cy="282385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BBA3BE9-6C4A-4D7B-A0E6-F6ECBF3D5A2E}"/>
                </a:ext>
              </a:extLst>
            </p:cNvPr>
            <p:cNvSpPr/>
            <p:nvPr/>
          </p:nvSpPr>
          <p:spPr>
            <a:xfrm>
              <a:off x="7345666" y="4461468"/>
              <a:ext cx="371468" cy="3391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FC9EC6-7177-7642-B063-A10EF2D2A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89E276-D20B-8F43-BB6C-6408C4EFD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Puzzling Observations and Analyses - Measured at TBE in Knoxville, Tennessee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A936E-14E0-2E4E-9DB3-A30A794976C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5943600" cy="5486401"/>
          </a:xfrm>
        </p:spPr>
        <p:txBody>
          <a:bodyPr/>
          <a:lstStyle/>
          <a:p>
            <a:r>
              <a:rPr lang="en-US"/>
              <a:t>At initial glance, everything seems to be going well.</a:t>
            </a:r>
          </a:p>
          <a:p>
            <a:pPr lvl="1"/>
            <a:r>
              <a:rPr lang="en-US" baseline="30000"/>
              <a:t>133</a:t>
            </a:r>
            <a:r>
              <a:rPr lang="en-US"/>
              <a:t>Xe – no unusual levels observed for the area</a:t>
            </a:r>
          </a:p>
          <a:p>
            <a:pPr lvl="1"/>
            <a:r>
              <a:rPr lang="en-US" baseline="30000"/>
              <a:t>135</a:t>
            </a:r>
            <a:r>
              <a:rPr lang="en-US"/>
              <a:t>Xe – high but also not too unusual for the area</a:t>
            </a:r>
          </a:p>
          <a:p>
            <a:pPr lvl="1"/>
            <a:r>
              <a:rPr lang="en-US" baseline="30000"/>
              <a:t>133m</a:t>
            </a:r>
            <a:r>
              <a:rPr lang="en-US"/>
              <a:t>Xe – unusual to have higher concentration than </a:t>
            </a:r>
            <a:r>
              <a:rPr lang="en-US" baseline="30000"/>
              <a:t>133</a:t>
            </a:r>
            <a:r>
              <a:rPr lang="en-US"/>
              <a:t>Xe </a:t>
            </a:r>
          </a:p>
          <a:p>
            <a:pPr lvl="1"/>
            <a:r>
              <a:rPr lang="en-US" baseline="30000"/>
              <a:t>131m</a:t>
            </a:r>
            <a:r>
              <a:rPr lang="en-US"/>
              <a:t>Xe – similar concentration to </a:t>
            </a:r>
            <a:r>
              <a:rPr lang="en-US" baseline="30000"/>
              <a:t>133m</a:t>
            </a:r>
            <a:r>
              <a:rPr lang="en-US"/>
              <a:t>Xe</a:t>
            </a:r>
          </a:p>
          <a:p>
            <a:r>
              <a:rPr lang="en-US"/>
              <a:t>Further investigation showed that the gamma-ray spectrum has unusual features.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85F15-8DD5-1046-B072-4A1BA282A160}"/>
              </a:ext>
            </a:extLst>
          </p:cNvPr>
          <p:cNvSpPr txBox="1"/>
          <p:nvPr/>
        </p:nvSpPr>
        <p:spPr>
          <a:xfrm>
            <a:off x="10349457" y="4847768"/>
            <a:ext cx="2050474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40" baseline="30000">
                <a:latin typeface="Arial" panose="020B0604020202020204" pitchFamily="34" charset="0"/>
                <a:cs typeface="Arial" panose="020B0604020202020204" pitchFamily="34" charset="0"/>
              </a:rPr>
              <a:t>133m</a:t>
            </a:r>
            <a:r>
              <a:rPr lang="en-US" sz="224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D57361-2B77-C24D-AF59-ED59391585CF}"/>
              </a:ext>
            </a:extLst>
          </p:cNvPr>
          <p:cNvSpPr txBox="1"/>
          <p:nvPr/>
        </p:nvSpPr>
        <p:spPr>
          <a:xfrm>
            <a:off x="10349457" y="1711055"/>
            <a:ext cx="2050474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40" baseline="30000">
                <a:latin typeface="Arial" panose="020B0604020202020204" pitchFamily="34" charset="0"/>
                <a:cs typeface="Arial" panose="020B0604020202020204" pitchFamily="34" charset="0"/>
              </a:rPr>
              <a:t>133</a:t>
            </a:r>
            <a:r>
              <a:rPr lang="en-US" sz="224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C7FD8AE-3AEF-46C6-B7B4-4734FEE339C4}"/>
              </a:ext>
            </a:extLst>
          </p:cNvPr>
          <p:cNvGrpSpPr/>
          <p:nvPr/>
        </p:nvGrpSpPr>
        <p:grpSpPr>
          <a:xfrm>
            <a:off x="7274687" y="5207777"/>
            <a:ext cx="7040488" cy="2849190"/>
            <a:chOff x="7274687" y="5207777"/>
            <a:chExt cx="7040488" cy="284919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A25D98B-E875-4C83-8FEF-37B2E1C58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5666" y="5207777"/>
              <a:ext cx="6969509" cy="282385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454642B-BB5C-4CCD-913E-A410E008BEFF}"/>
                </a:ext>
              </a:extLst>
            </p:cNvPr>
            <p:cNvSpPr/>
            <p:nvPr/>
          </p:nvSpPr>
          <p:spPr>
            <a:xfrm>
              <a:off x="7274687" y="7717836"/>
              <a:ext cx="371468" cy="3391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806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B35DD7-DF18-134F-837F-F63BA933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8A005F-95DA-454E-9CE1-7B9A2C7BC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Atypical Coincidence Signatures - Measured at TBE in Knoxville, Tennessee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E6FCE5-9948-7E40-848B-8E9561D87F56}"/>
              </a:ext>
            </a:extLst>
          </p:cNvPr>
          <p:cNvGrpSpPr/>
          <p:nvPr/>
        </p:nvGrpSpPr>
        <p:grpSpPr>
          <a:xfrm>
            <a:off x="925896" y="2130599"/>
            <a:ext cx="8260470" cy="5948876"/>
            <a:chOff x="3058846" y="1878434"/>
            <a:chExt cx="8805552" cy="6341423"/>
          </a:xfrm>
        </p:grpSpPr>
        <p:pic>
          <p:nvPicPr>
            <p:cNvPr id="12" name="Picture 11" descr="Chart&#10;&#10;Description automatically generated with medium confidence">
              <a:extLst>
                <a:ext uri="{FF2B5EF4-FFF2-40B4-BE49-F238E27FC236}">
                  <a16:creationId xmlns:a16="http://schemas.microsoft.com/office/drawing/2014/main" id="{F8A0C4D6-1E93-D14F-879C-61AE3C3639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373"/>
            <a:stretch/>
          </p:blipFill>
          <p:spPr>
            <a:xfrm>
              <a:off x="3058846" y="1878434"/>
              <a:ext cx="8805552" cy="63414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7471AF9-11EC-C944-AAA4-4D498CF3CE9C}"/>
                </a:ext>
              </a:extLst>
            </p:cNvPr>
            <p:cNvSpPr/>
            <p:nvPr/>
          </p:nvSpPr>
          <p:spPr>
            <a:xfrm>
              <a:off x="4791139" y="3014662"/>
              <a:ext cx="6181662" cy="1100137"/>
            </a:xfrm>
            <a:prstGeom prst="rect">
              <a:avLst/>
            </a:prstGeom>
            <a:noFill/>
            <a:ln w="730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01C3585-316F-6A40-BAA8-3AE34FF0ECFE}"/>
                </a:ext>
              </a:extLst>
            </p:cNvPr>
            <p:cNvSpPr/>
            <p:nvPr/>
          </p:nvSpPr>
          <p:spPr>
            <a:xfrm>
              <a:off x="3894849" y="5198641"/>
              <a:ext cx="4014117" cy="2305049"/>
            </a:xfrm>
            <a:prstGeom prst="rect">
              <a:avLst/>
            </a:prstGeom>
            <a:noFill/>
            <a:ln w="730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D3C8632-873B-6845-81B4-4EADE542C9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78"/>
          <a:stretch/>
        </p:blipFill>
        <p:spPr>
          <a:xfrm>
            <a:off x="9239122" y="2456278"/>
            <a:ext cx="2555972" cy="24435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0887DC-6926-2849-B7AA-84775FC26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7730" y="5559740"/>
            <a:ext cx="2564535" cy="24435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A5235B-9CFA-E54A-9B00-950E452CF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16930" y="2483031"/>
            <a:ext cx="2595371" cy="24435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737CEB-68A5-8F49-A545-861E09946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9812" y="5559740"/>
            <a:ext cx="2538539" cy="23900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DFC831E-6D0C-3045-A428-BAD78330B606}"/>
              </a:ext>
            </a:extLst>
          </p:cNvPr>
          <p:cNvSpPr txBox="1"/>
          <p:nvPr/>
        </p:nvSpPr>
        <p:spPr>
          <a:xfrm>
            <a:off x="12362201" y="5199280"/>
            <a:ext cx="205589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chemeClr val="accent2"/>
                </a:solidFill>
              </a:rPr>
              <a:t>133m</a:t>
            </a:r>
            <a:r>
              <a:rPr lang="en-US" dirty="0">
                <a:solidFill>
                  <a:schemeClr val="accent2"/>
                </a:solidFill>
              </a:rPr>
              <a:t>Xe/</a:t>
            </a:r>
            <a:r>
              <a:rPr lang="en-US" baseline="30000" dirty="0">
                <a:solidFill>
                  <a:schemeClr val="accent2"/>
                </a:solidFill>
              </a:rPr>
              <a:t>133</a:t>
            </a:r>
            <a:r>
              <a:rPr lang="en-US" dirty="0">
                <a:solidFill>
                  <a:schemeClr val="accent2"/>
                </a:solidFill>
              </a:rPr>
              <a:t>Xe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7695A6-5F67-EF4E-BDD8-962C75E72B89}"/>
              </a:ext>
            </a:extLst>
          </p:cNvPr>
          <p:cNvSpPr txBox="1"/>
          <p:nvPr/>
        </p:nvSpPr>
        <p:spPr>
          <a:xfrm>
            <a:off x="12964749" y="2143061"/>
            <a:ext cx="884808" cy="434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chemeClr val="accent2"/>
                </a:solidFill>
              </a:rPr>
              <a:t>133</a:t>
            </a:r>
            <a:r>
              <a:rPr lang="en-US" dirty="0">
                <a:solidFill>
                  <a:schemeClr val="accent2"/>
                </a:solidFill>
              </a:rPr>
              <a:t>Xe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C14889-2153-D64E-81E2-3594E1E74098}"/>
              </a:ext>
            </a:extLst>
          </p:cNvPr>
          <p:cNvSpPr txBox="1"/>
          <p:nvPr/>
        </p:nvSpPr>
        <p:spPr>
          <a:xfrm>
            <a:off x="10220495" y="2130599"/>
            <a:ext cx="87877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chemeClr val="accent2"/>
                </a:solidFill>
              </a:rPr>
              <a:t>135</a:t>
            </a:r>
            <a:r>
              <a:rPr lang="en-US" dirty="0">
                <a:solidFill>
                  <a:schemeClr val="accent2"/>
                </a:solidFill>
              </a:rPr>
              <a:t>Xe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4F419E-F298-F741-8337-D89B7F865E7D}"/>
              </a:ext>
            </a:extLst>
          </p:cNvPr>
          <p:cNvSpPr txBox="1"/>
          <p:nvPr/>
        </p:nvSpPr>
        <p:spPr>
          <a:xfrm>
            <a:off x="10089936" y="5210072"/>
            <a:ext cx="113989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chemeClr val="accent2"/>
                </a:solidFill>
              </a:rPr>
              <a:t>131m</a:t>
            </a:r>
            <a:r>
              <a:rPr lang="en-US" dirty="0">
                <a:solidFill>
                  <a:schemeClr val="accent2"/>
                </a:solidFill>
              </a:rPr>
              <a:t>Xe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771146-5392-3B4D-B327-6A04CCF90AEB}"/>
              </a:ext>
            </a:extLst>
          </p:cNvPr>
          <p:cNvSpPr txBox="1"/>
          <p:nvPr/>
        </p:nvSpPr>
        <p:spPr>
          <a:xfrm>
            <a:off x="2270268" y="1820105"/>
            <a:ext cx="558178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Spectrum observed on Xenon International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598301-F212-4D4A-AF00-6F79DC48D66D}"/>
              </a:ext>
            </a:extLst>
          </p:cNvPr>
          <p:cNvSpPr txBox="1"/>
          <p:nvPr/>
        </p:nvSpPr>
        <p:spPr>
          <a:xfrm>
            <a:off x="10501764" y="1710907"/>
            <a:ext cx="334779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2"/>
                </a:solidFill>
              </a:rPr>
              <a:t>Typical Xenon Signatures</a:t>
            </a:r>
          </a:p>
        </p:txBody>
      </p:sp>
    </p:spTree>
    <p:extLst>
      <p:ext uri="{BB962C8B-B14F-4D97-AF65-F5344CB8AC3E}">
        <p14:creationId xmlns:p14="http://schemas.microsoft.com/office/powerpoint/2010/main" val="189842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B35DD7-DF18-134F-837F-F63BA933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8A005F-95DA-454E-9CE1-7B9A2C7BC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Simulations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2B036-9190-174C-B71F-5CF9475C864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7772400" cy="5486401"/>
          </a:xfrm>
        </p:spPr>
        <p:txBody>
          <a:bodyPr/>
          <a:lstStyle/>
          <a:p>
            <a:r>
              <a:rPr lang="en-US"/>
              <a:t>Monte Carlo simulations performed to observe clean signatures and extract efficiencies</a:t>
            </a:r>
          </a:p>
          <a:p>
            <a:r>
              <a:rPr lang="en-US"/>
              <a:t>Region at 511 keV in gamma energy not explained with these simulations</a:t>
            </a:r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CF0BA7FE-B170-1446-B80D-C60057759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866" y="4421241"/>
            <a:ext cx="3835534" cy="33009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EA5EE1-8799-DD4D-A0DA-E1792B6C5E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8"/>
          <a:stretch/>
        </p:blipFill>
        <p:spPr>
          <a:xfrm>
            <a:off x="9762542" y="593921"/>
            <a:ext cx="3787358" cy="3300984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34514276-A32F-034B-BEB2-1E775E772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996" y="4449353"/>
            <a:ext cx="3713607" cy="3300984"/>
          </a:xfrm>
          <a:prstGeom prst="rect">
            <a:avLst/>
          </a:prstGeom>
        </p:spPr>
      </p:pic>
      <p:pic>
        <p:nvPicPr>
          <p:cNvPr id="11" name="Content Placeholder 5" descr="Background pattern&#10;&#10;Description automatically generated">
            <a:extLst>
              <a:ext uri="{FF2B5EF4-FFF2-40B4-BE49-F238E27FC236}">
                <a16:creationId xmlns:a16="http://schemas.microsoft.com/office/drawing/2014/main" id="{B0D5D894-C826-0E4D-82D4-C0C633ECE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213" y="4334695"/>
            <a:ext cx="5216105" cy="34740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98F80B-E983-0344-A17D-C036BBA90C2F}"/>
              </a:ext>
            </a:extLst>
          </p:cNvPr>
          <p:cNvSpPr txBox="1"/>
          <p:nvPr/>
        </p:nvSpPr>
        <p:spPr>
          <a:xfrm>
            <a:off x="10431888" y="310046"/>
            <a:ext cx="262729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>
                <a:solidFill>
                  <a:schemeClr val="accent2"/>
                </a:solidFill>
              </a:rPr>
              <a:t>127</a:t>
            </a:r>
            <a:r>
              <a:rPr lang="en-US">
                <a:solidFill>
                  <a:schemeClr val="accent2"/>
                </a:solidFill>
              </a:rPr>
              <a:t>Xe Simulation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3317AA-BE2B-8A47-95E0-95C2B62A42AA}"/>
              </a:ext>
            </a:extLst>
          </p:cNvPr>
          <p:cNvSpPr txBox="1"/>
          <p:nvPr/>
        </p:nvSpPr>
        <p:spPr>
          <a:xfrm>
            <a:off x="7506238" y="4141874"/>
            <a:ext cx="262729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chemeClr val="accent2"/>
                </a:solidFill>
              </a:rPr>
              <a:t>129m</a:t>
            </a:r>
            <a:r>
              <a:rPr lang="en-US" dirty="0">
                <a:solidFill>
                  <a:schemeClr val="accent2"/>
                </a:solidFill>
              </a:rPr>
              <a:t>Xe Simulation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EF5156-E6DC-3442-8646-6713740BCEFE}"/>
              </a:ext>
            </a:extLst>
          </p:cNvPr>
          <p:cNvSpPr txBox="1"/>
          <p:nvPr/>
        </p:nvSpPr>
        <p:spPr>
          <a:xfrm>
            <a:off x="11656221" y="4135344"/>
            <a:ext cx="262729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>
                <a:solidFill>
                  <a:schemeClr val="accent2"/>
                </a:solidFill>
              </a:rPr>
              <a:t>125</a:t>
            </a:r>
            <a:r>
              <a:rPr lang="en-US">
                <a:solidFill>
                  <a:schemeClr val="accent2"/>
                </a:solidFill>
              </a:rPr>
              <a:t>Xe Simulation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8F5032-1F74-6C46-B57F-BD4B68450E66}"/>
              </a:ext>
            </a:extLst>
          </p:cNvPr>
          <p:cNvSpPr txBox="1"/>
          <p:nvPr/>
        </p:nvSpPr>
        <p:spPr>
          <a:xfrm>
            <a:off x="1788806" y="4135344"/>
            <a:ext cx="431782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Xenon International Measurement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91C920-6521-A04B-952D-D073DFBE2358}"/>
              </a:ext>
            </a:extLst>
          </p:cNvPr>
          <p:cNvSpPr/>
          <p:nvPr/>
        </p:nvSpPr>
        <p:spPr>
          <a:xfrm>
            <a:off x="1950477" y="5047648"/>
            <a:ext cx="3994485" cy="697832"/>
          </a:xfrm>
          <a:prstGeom prst="rect">
            <a:avLst/>
          </a:prstGeom>
          <a:noFill/>
          <a:ln w="444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2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EDC2A4-897E-6844-A171-AF93D93D0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14C871-A6B5-6A41-9BA0-B2C9191E3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Missing Piece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BC699-0370-6440-8459-60A6AFB1E8E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1807028"/>
            <a:ext cx="12801600" cy="5486401"/>
          </a:xfrm>
        </p:spPr>
        <p:txBody>
          <a:bodyPr/>
          <a:lstStyle/>
          <a:p>
            <a:r>
              <a:rPr lang="en-US" baseline="30000"/>
              <a:t>122</a:t>
            </a:r>
            <a:r>
              <a:rPr lang="en-US"/>
              <a:t>Xe simulation alone did not seem to generate missing signature</a:t>
            </a:r>
          </a:p>
          <a:p>
            <a:pPr lvl="1"/>
            <a:r>
              <a:rPr lang="en-US"/>
              <a:t>Including daughter </a:t>
            </a:r>
            <a:r>
              <a:rPr lang="en-US" baseline="30000"/>
              <a:t>122</a:t>
            </a:r>
            <a:r>
              <a:rPr lang="en-US"/>
              <a:t>I (T</a:t>
            </a:r>
            <a:r>
              <a:rPr lang="en-US" baseline="-25000"/>
              <a:t>1/2</a:t>
            </a:r>
            <a:r>
              <a:rPr lang="en-US"/>
              <a:t>=3.63 minutes) produces missing signature</a:t>
            </a:r>
          </a:p>
          <a:p>
            <a:r>
              <a:rPr lang="en-US"/>
              <a:t>Only possible source of production of </a:t>
            </a:r>
            <a:r>
              <a:rPr lang="en-US" baseline="30000"/>
              <a:t>122</a:t>
            </a:r>
            <a:r>
              <a:rPr lang="en-US"/>
              <a:t>Xe is via spallation in the mercury target at Spallation Neutron Source (SNS) 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A72258-349C-E84B-8B56-6C1AFBAB54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68"/>
          <a:stretch/>
        </p:blipFill>
        <p:spPr>
          <a:xfrm>
            <a:off x="8567213" y="4021674"/>
            <a:ext cx="4844996" cy="4207926"/>
          </a:xfrm>
          <a:prstGeom prst="rect">
            <a:avLst/>
          </a:prstGeom>
        </p:spPr>
      </p:pic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E53939D6-177A-834E-9A5D-349D5A2BB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030" y="4001368"/>
            <a:ext cx="4875988" cy="42079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2D9EC7-8B89-E147-9334-64279585548B}"/>
              </a:ext>
            </a:extLst>
          </p:cNvPr>
          <p:cNvSpPr txBox="1"/>
          <p:nvPr/>
        </p:nvSpPr>
        <p:spPr>
          <a:xfrm>
            <a:off x="3416996" y="3762886"/>
            <a:ext cx="310482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chemeClr val="accent2"/>
                </a:solidFill>
              </a:rPr>
              <a:t>122</a:t>
            </a:r>
            <a:r>
              <a:rPr lang="en-US" dirty="0">
                <a:solidFill>
                  <a:schemeClr val="accent2"/>
                </a:solidFill>
              </a:rPr>
              <a:t>Xe Only Simulation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2A4DC3-BA61-3943-8C08-9553C782094C}"/>
              </a:ext>
            </a:extLst>
          </p:cNvPr>
          <p:cNvSpPr txBox="1"/>
          <p:nvPr/>
        </p:nvSpPr>
        <p:spPr>
          <a:xfrm>
            <a:off x="8831516" y="3762886"/>
            <a:ext cx="458069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chemeClr val="accent2"/>
                </a:solidFill>
              </a:rPr>
              <a:t>122</a:t>
            </a:r>
            <a:r>
              <a:rPr lang="en-US" dirty="0">
                <a:solidFill>
                  <a:schemeClr val="accent2"/>
                </a:solidFill>
              </a:rPr>
              <a:t>Xe Full Decay Chain Simulation</a:t>
            </a:r>
          </a:p>
        </p:txBody>
      </p:sp>
    </p:spTree>
    <p:extLst>
      <p:ext uri="{BB962C8B-B14F-4D97-AF65-F5344CB8AC3E}">
        <p14:creationId xmlns:p14="http://schemas.microsoft.com/office/powerpoint/2010/main" val="181310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B35DD7-DF18-134F-837F-F63BA933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8A005F-95DA-454E-9CE1-7B9A2C7B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70934"/>
            <a:ext cx="11040386" cy="959050"/>
          </a:xfrm>
        </p:spPr>
        <p:txBody>
          <a:bodyPr/>
          <a:lstStyle/>
          <a:p>
            <a:r>
              <a:rPr lang="en-US" dirty="0"/>
              <a:t>Correlation with SNS and HFIR Operation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4ED45E1-10AC-482B-8648-358A9506E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789" y="1870441"/>
            <a:ext cx="13221730" cy="556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74BEC7-1A06-4BF1-AD7E-10627DF65776}"/>
              </a:ext>
            </a:extLst>
          </p:cNvPr>
          <p:cNvSpPr txBox="1"/>
          <p:nvPr/>
        </p:nvSpPr>
        <p:spPr>
          <a:xfrm>
            <a:off x="5826290" y="7435447"/>
            <a:ext cx="8804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Eslinger, Paul W. et al. 2022. “Determining the Source of Unusual Xenon Isotopes in Samples.” </a:t>
            </a:r>
            <a:r>
              <a:rPr lang="en-US" sz="1400" i="1" dirty="0">
                <a:solidFill>
                  <a:schemeClr val="accent2"/>
                </a:solidFill>
              </a:rPr>
              <a:t>Journal of Environmental Radioactivity</a:t>
            </a:r>
            <a:r>
              <a:rPr lang="en-US" sz="1400" dirty="0">
                <a:solidFill>
                  <a:schemeClr val="accent2"/>
                </a:solidFill>
              </a:rPr>
              <a:t> 247 (June): 106853. https://</a:t>
            </a:r>
            <a:r>
              <a:rPr lang="en-US" sz="1400" dirty="0" err="1">
                <a:solidFill>
                  <a:schemeClr val="accent2"/>
                </a:solidFill>
              </a:rPr>
              <a:t>doi.org</a:t>
            </a:r>
            <a:r>
              <a:rPr lang="en-US" sz="1400" dirty="0">
                <a:solidFill>
                  <a:schemeClr val="accent2"/>
                </a:solidFill>
              </a:rPr>
              <a:t>/10.1016/J.JENVRAD.2022.106853.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B4D271-6DD5-489D-945E-285A5D6FC43D}"/>
              </a:ext>
            </a:extLst>
          </p:cNvPr>
          <p:cNvSpPr txBox="1"/>
          <p:nvPr/>
        </p:nvSpPr>
        <p:spPr>
          <a:xfrm rot="16200000">
            <a:off x="-525731" y="4006936"/>
            <a:ext cx="3719755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Counts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33EA9-69AF-4130-AE66-6C75A728F825}"/>
              </a:ext>
            </a:extLst>
          </p:cNvPr>
          <p:cNvSpPr txBox="1"/>
          <p:nvPr/>
        </p:nvSpPr>
        <p:spPr>
          <a:xfrm>
            <a:off x="2381490" y="1471132"/>
            <a:ext cx="11965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Radioxenon Data from 2020 not Associated with Traditional Radioxenon Isotopes</a:t>
            </a:r>
          </a:p>
        </p:txBody>
      </p:sp>
    </p:spTree>
    <p:extLst>
      <p:ext uri="{BB962C8B-B14F-4D97-AF65-F5344CB8AC3E}">
        <p14:creationId xmlns:p14="http://schemas.microsoft.com/office/powerpoint/2010/main" val="173692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13.potx" id="{BCBC73A8-371F-474A-B8C1-26262A6B9152}" vid="{9127C93A-8C49-4036-BD05-3A3B6DCD0A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RIM_x0020_Date_x0020_Registered xmlns="f1b10a2b-6746-465a-acde-7a316eb3be7b" xsi:nil="true"/>
    <TaxCatchAll xmlns="5cece13e-3376-4417-9525-be60b11a89a8" xsi:nil="true"/>
    <Responsibility xmlns="da85e7fc-2b71-43e0-9619-2a0e14f8c0d6" xsi:nil="true"/>
    <lcf76f155ced4ddcb4097134ff3c332f xmlns="da85e7fc-2b71-43e0-9619-2a0e14f8c0d6">
      <Terms xmlns="http://schemas.microsoft.com/office/infopath/2007/PartnerControls"/>
    </lcf76f155ced4ddcb4097134ff3c332f>
    <TRIM_x0020_Record_x0020_Number xmlns="f1b10a2b-6746-465a-acde-7a316eb3be7b" xsi:nil="true"/>
    <Status xmlns="da85e7fc-2b71-43e0-9619-2a0e14f8c0d6">Ready for input</Status>
    <TRIM_x0020_URI xmlns="f1b10a2b-6746-465a-acde-7a316eb3be7b" xsi:nil="true"/>
    <IR_x0023_ xmlns="da85e7fc-2b71-43e0-9619-2a0e14f8c0d6" xsi:nil="true"/>
    <SharedWithUsers xmlns="f1b10a2b-6746-465a-acde-7a316eb3be7b">
      <UserInfo>
        <DisplayName>Hayes, James C</DisplayName>
        <AccountId>36</AccountId>
        <AccountType/>
      </UserInfo>
      <UserInfo>
        <DisplayName>Cooper, Matthew W</DisplayName>
        <AccountId>40</AccountId>
        <AccountType/>
      </UserInfo>
      <UserInfo>
        <DisplayName>Panisko, Mark E</DisplayName>
        <AccountId>115</AccountId>
        <AccountType/>
      </UserInfo>
      <UserInfo>
        <DisplayName>Foxe, Michael P</DisplayName>
        <AccountId>81</AccountId>
        <AccountType/>
      </UserInfo>
      <UserInfo>
        <DisplayName>Ely, James H</DisplayName>
        <AccountId>76</AccountId>
        <AccountType/>
      </UserInfo>
      <UserInfo>
        <DisplayName>Eslinger, Paul W</DisplayName>
        <AccountId>77</AccountId>
        <AccountType/>
      </UserInfo>
      <UserInfo>
        <DisplayName>Mendez, Jennifer M</DisplayName>
        <AccountId>105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5CAAF9252F704CAAE834885F0AF5FF" ma:contentTypeVersion="26" ma:contentTypeDescription="Create a new document." ma:contentTypeScope="" ma:versionID="741cafb75e5f087d4a664c7db3a17a29">
  <xsd:schema xmlns:xsd="http://www.w3.org/2001/XMLSchema" xmlns:xs="http://www.w3.org/2001/XMLSchema" xmlns:p="http://schemas.microsoft.com/office/2006/metadata/properties" xmlns:ns2="da85e7fc-2b71-43e0-9619-2a0e14f8c0d6" xmlns:ns3="f1b10a2b-6746-465a-acde-7a316eb3be7b" xmlns:ns4="5cece13e-3376-4417-9525-be60b11a89a8" targetNamespace="http://schemas.microsoft.com/office/2006/metadata/properties" ma:root="true" ma:fieldsID="d1a64e189f8b9fd7a67f0a814a589e46" ns2:_="" ns3:_="" ns4:_="">
    <xsd:import namespace="da85e7fc-2b71-43e0-9619-2a0e14f8c0d6"/>
    <xsd:import namespace="f1b10a2b-6746-465a-acde-7a316eb3be7b"/>
    <xsd:import namespace="5cece13e-3376-4417-9525-be60b11a89a8"/>
    <xsd:element name="properties">
      <xsd:complexType>
        <xsd:sequence>
          <xsd:element name="documentManagement">
            <xsd:complexType>
              <xsd:all>
                <xsd:element ref="ns2:Responsibility" minOccurs="0"/>
                <xsd:element ref="ns2:Status" minOccurs="0"/>
                <xsd:element ref="ns3:TRIM_x0020_Date_x0020_Registered" minOccurs="0"/>
                <xsd:element ref="ns3:TRIM_x0020_Record_x0020_Number" minOccurs="0"/>
                <xsd:element ref="ns3:TRIM_x0020_URI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IR_x0023_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85e7fc-2b71-43e0-9619-2a0e14f8c0d6" elementFormDefault="qualified">
    <xsd:import namespace="http://schemas.microsoft.com/office/2006/documentManagement/types"/>
    <xsd:import namespace="http://schemas.microsoft.com/office/infopath/2007/PartnerControls"/>
    <xsd:element name="Responsibility" ma:index="2" nillable="true" ma:displayName="DC Reviewer" ma:format="Dropdown" ma:internalName="Responsibility">
      <xsd:simpleType>
        <xsd:restriction base="dms:Text">
          <xsd:maxLength value="255"/>
        </xsd:restriction>
      </xsd:simpleType>
    </xsd:element>
    <xsd:element name="Status" ma:index="3" nillable="true" ma:displayName="Status" ma:default="Ready for input" ma:format="Dropdown" ma:internalName="Status" ma:readOnly="false">
      <xsd:simpleType>
        <xsd:union memberTypes="dms:Text">
          <xsd:simpleType>
            <xsd:restriction base="dms:Choice">
              <xsd:enumeration value="Ready for input"/>
              <xsd:enumeration value="Ready for Edit"/>
              <xsd:enumeration value="Ready for NEMP Mgmt."/>
              <xsd:enumeration value="Complete"/>
            </xsd:restriction>
          </xsd:simpleType>
        </xsd:union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IR_x0023_" ma:index="20" nillable="true" ma:displayName="IR #" ma:format="Dropdown" ma:internalName="IR_x0023_">
      <xsd:simpleType>
        <xsd:restriction base="dms:Text">
          <xsd:maxLength value="255"/>
        </xsd:restriction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10a2b-6746-465a-acde-7a316eb3be7b" elementFormDefault="qualified">
    <xsd:import namespace="http://schemas.microsoft.com/office/2006/documentManagement/types"/>
    <xsd:import namespace="http://schemas.microsoft.com/office/infopath/2007/PartnerControls"/>
    <xsd:element name="TRIM_x0020_Date_x0020_Registered" ma:index="6" nillable="true" ma:displayName="TRIM Date Registered" ma:internalName="TRIM_x0020_Date_x0020_Registered" ma:readOnly="false">
      <xsd:simpleType>
        <xsd:restriction base="dms:Text">
          <xsd:maxLength value="255"/>
        </xsd:restriction>
      </xsd:simpleType>
    </xsd:element>
    <xsd:element name="TRIM_x0020_Record_x0020_Number" ma:index="7" nillable="true" ma:displayName="TRIM Record Number" ma:internalName="TRIM_x0020_Record_x0020_Number" ma:readOnly="false">
      <xsd:simpleType>
        <xsd:restriction base="dms:Text">
          <xsd:maxLength value="255"/>
        </xsd:restriction>
      </xsd:simpleType>
    </xsd:element>
    <xsd:element name="TRIM_x0020_URI" ma:index="8" nillable="true" ma:displayName="TRIM URI" ma:internalName="TRIM_x0020_URI" ma:readOnly="false">
      <xsd:simpleType>
        <xsd:restriction base="dms:Text">
          <xsd:maxLength value="255"/>
        </xsd:restriction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ce13e-3376-4417-9525-be60b11a89a8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8ff3603e-e943-4d2f-ba94-b2ccf35308f2}" ma:internalName="TaxCatchAll" ma:showField="CatchAllData" ma:web="f1b10a2b-6746-465a-acde-7a316eb3b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927CA6-B689-4374-8F49-D051D3FE37BF}">
  <ds:schemaRefs>
    <ds:schemaRef ds:uri="5cece13e-3376-4417-9525-be60b11a89a8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da85e7fc-2b71-43e0-9619-2a0e14f8c0d6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f1b10a2b-6746-465a-acde-7a316eb3be7b"/>
  </ds:schemaRefs>
</ds:datastoreItem>
</file>

<file path=customXml/itemProps2.xml><?xml version="1.0" encoding="utf-8"?>
<ds:datastoreItem xmlns:ds="http://schemas.openxmlformats.org/officeDocument/2006/customXml" ds:itemID="{C75B4BE4-C70B-40C7-A1EA-7F559EF4CA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1F605C-519D-47CE-BC38-63B4EEB5840C}">
  <ds:schemaRefs>
    <ds:schemaRef ds:uri="5cece13e-3376-4417-9525-be60b11a89a8"/>
    <ds:schemaRef ds:uri="da85e7fc-2b71-43e0-9619-2a0e14f8c0d6"/>
    <ds:schemaRef ds:uri="f1b10a2b-6746-465a-acde-7a316eb3be7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PNNL_Option_4</Template>
  <TotalTime>3669</TotalTime>
  <Words>910</Words>
  <Application>Microsoft Office PowerPoint</Application>
  <PresentationFormat>Custom</PresentationFormat>
  <Paragraphs>138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PNNL_Option_4</vt:lpstr>
      <vt:lpstr>Production and Abatement of Non-Traditional Xenon Isotopes at a Spallation Neutron Source</vt:lpstr>
      <vt:lpstr>New Sources of Radioxenon</vt:lpstr>
      <vt:lpstr>Non-traditional Xenon Isotopes</vt:lpstr>
      <vt:lpstr>Xenon International</vt:lpstr>
      <vt:lpstr>Puzzling Observations and Analyses - Measured at TBE in Knoxville, Tennessee</vt:lpstr>
      <vt:lpstr>Atypical Coincidence Signatures - Measured at TBE in Knoxville, Tennessee</vt:lpstr>
      <vt:lpstr>Monte Carlo Simulations</vt:lpstr>
      <vt:lpstr>Missing Piece</vt:lpstr>
      <vt:lpstr>Correlation with SNS and HFIR Operation</vt:lpstr>
      <vt:lpstr>Atmospheric Transport Modeling (ATM)</vt:lpstr>
      <vt:lpstr>How is the Non-Traditional Radioxenon Produced?</vt:lpstr>
      <vt:lpstr>How is the radioxenon abated?</vt:lpstr>
      <vt:lpstr>Other possible sources around the world</vt:lpstr>
      <vt:lpstr>Conclusion and Outlook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of Nonstandard Radioxenons</dc:title>
  <dc:creator>Mayer, Michael F</dc:creator>
  <cp:lastModifiedBy>Clark, Cassandra L</cp:lastModifiedBy>
  <cp:revision>3</cp:revision>
  <dcterms:created xsi:type="dcterms:W3CDTF">2022-03-07T03:07:45Z</dcterms:created>
  <dcterms:modified xsi:type="dcterms:W3CDTF">2022-06-20T09:26:12Z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0x010100065CAAF9252F704CAAE834885F0AF5FF</vt:lpwstr>
  </property>
  <property fmtid="{D5CDD505-2E9C-101B-9397-08002B2CF9AE}" pid="3" name="MediaServiceImageTags">
    <vt:lpwstr/>
  </property>
</Properties>
</file>