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7"/>
  </p:sldMasterIdLst>
  <p:notesMasterIdLst>
    <p:notesMasterId r:id="rId27"/>
  </p:notesMasterIdLst>
  <p:handoutMasterIdLst>
    <p:handoutMasterId r:id="rId28"/>
  </p:handoutMasterIdLst>
  <p:sldIdLst>
    <p:sldId id="276" r:id="rId8"/>
    <p:sldId id="277" r:id="rId9"/>
    <p:sldId id="404" r:id="rId10"/>
    <p:sldId id="386" r:id="rId11"/>
    <p:sldId id="288" r:id="rId12"/>
    <p:sldId id="281" r:id="rId13"/>
    <p:sldId id="283" r:id="rId14"/>
    <p:sldId id="282" r:id="rId15"/>
    <p:sldId id="382" r:id="rId16"/>
    <p:sldId id="413" r:id="rId17"/>
    <p:sldId id="412" r:id="rId18"/>
    <p:sldId id="405" r:id="rId19"/>
    <p:sldId id="406" r:id="rId20"/>
    <p:sldId id="398" r:id="rId21"/>
    <p:sldId id="408" r:id="rId22"/>
    <p:sldId id="409" r:id="rId23"/>
    <p:sldId id="411" r:id="rId24"/>
    <p:sldId id="402" r:id="rId25"/>
    <p:sldId id="279" r:id="rId26"/>
  </p:sldIdLst>
  <p:sldSz cx="9144000" cy="6858000" type="screen4x3"/>
  <p:notesSz cx="6858000" cy="9144000"/>
  <p:embeddedFontLst>
    <p:embeddedFont>
      <p:font typeface="Frutiger LT 55 Roman" panose="020B0602020204020204" pitchFamily="34" charset="0"/>
      <p:regular r:id="rId29"/>
    </p:embeddedFont>
    <p:embeddedFont>
      <p:font typeface="GreekC" panose="00000400000000000000" pitchFamily="2" charset="0"/>
      <p:regular r:id="rId30"/>
    </p:embeddedFont>
    <p:embeddedFont>
      <p:font typeface="Calibri" panose="020F0502020204030204" pitchFamily="34" charset="0"/>
      <p:regular r:id="rId31"/>
      <p:bold r:id="rId32"/>
      <p:italic r:id="rId33"/>
      <p:boldItalic r:id="rId34"/>
    </p:embeddedFont>
    <p:embeddedFont>
      <p:font typeface="Frutiger LT 45 Light" panose="020B0402020204020204" pitchFamily="34" charset="0"/>
      <p:regular r:id="rId35"/>
      <p:bold r:id="rId36"/>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79">
          <p15:clr>
            <a:srgbClr val="A4A3A4"/>
          </p15:clr>
        </p15:guide>
        <p15:guide id="2" orient="horz" pos="643">
          <p15:clr>
            <a:srgbClr val="A4A3A4"/>
          </p15:clr>
        </p15:guide>
        <p15:guide id="3" orient="horz" pos="4156">
          <p15:clr>
            <a:srgbClr val="A4A3A4"/>
          </p15:clr>
        </p15:guide>
        <p15:guide id="4" pos="2880">
          <p15:clr>
            <a:srgbClr val="A4A3A4"/>
          </p15:clr>
        </p15:guide>
        <p15:guide id="5" pos="385">
          <p15:clr>
            <a:srgbClr val="A4A3A4"/>
          </p15:clr>
        </p15:guide>
        <p15:guide id="6"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8863B-2A00-4A5E-ADB3-B84C321CE6D9}" v="21" dt="2022-01-14T15:40:32.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44" autoAdjust="0"/>
  </p:normalViewPr>
  <p:slideViewPr>
    <p:cSldViewPr showGuides="1">
      <p:cViewPr varScale="1">
        <p:scale>
          <a:sx n="102" d="100"/>
          <a:sy n="102" d="100"/>
        </p:scale>
        <p:origin x="1020" y="102"/>
      </p:cViewPr>
      <p:guideLst>
        <p:guide orient="horz" pos="1979"/>
        <p:guide orient="horz" pos="643"/>
        <p:guide orient="horz" pos="4156"/>
        <p:guide pos="2880"/>
        <p:guide pos="385"/>
        <p:guide pos="55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Petts" userId="5709b2b03e683283" providerId="LiveId" clId="{2DD8863B-2A00-4A5E-ADB3-B84C321CE6D9}"/>
    <pc:docChg chg="undo custSel addSld delSld modSld sldOrd">
      <pc:chgData name="Andrew Petts" userId="5709b2b03e683283" providerId="LiveId" clId="{2DD8863B-2A00-4A5E-ADB3-B84C321CE6D9}" dt="2022-01-14T15:40:42.408" v="561" actId="1076"/>
      <pc:docMkLst>
        <pc:docMk/>
      </pc:docMkLst>
      <pc:sldChg chg="modSp mod">
        <pc:chgData name="Andrew Petts" userId="5709b2b03e683283" providerId="LiveId" clId="{2DD8863B-2A00-4A5E-ADB3-B84C321CE6D9}" dt="2022-01-14T12:48:42.207" v="125" actId="20577"/>
        <pc:sldMkLst>
          <pc:docMk/>
          <pc:sldMk cId="454798156" sldId="277"/>
        </pc:sldMkLst>
        <pc:spChg chg="mod">
          <ac:chgData name="Andrew Petts" userId="5709b2b03e683283" providerId="LiveId" clId="{2DD8863B-2A00-4A5E-ADB3-B84C321CE6D9}" dt="2022-01-14T12:48:03.877" v="61" actId="20577"/>
          <ac:spMkLst>
            <pc:docMk/>
            <pc:sldMk cId="454798156" sldId="277"/>
            <ac:spMk id="2" creationId="{FDCC45DC-05D9-4632-92DE-1B7AC7733AA5}"/>
          </ac:spMkLst>
        </pc:spChg>
        <pc:spChg chg="mod">
          <ac:chgData name="Andrew Petts" userId="5709b2b03e683283" providerId="LiveId" clId="{2DD8863B-2A00-4A5E-ADB3-B84C321CE6D9}" dt="2022-01-14T12:48:42.207" v="125" actId="20577"/>
          <ac:spMkLst>
            <pc:docMk/>
            <pc:sldMk cId="454798156" sldId="277"/>
            <ac:spMk id="5" creationId="{9CE69582-FB4B-4CEE-96D8-0FE20DC772E1}"/>
          </ac:spMkLst>
        </pc:spChg>
      </pc:sldChg>
      <pc:sldChg chg="modSp">
        <pc:chgData name="Andrew Petts" userId="5709b2b03e683283" providerId="LiveId" clId="{2DD8863B-2A00-4A5E-ADB3-B84C321CE6D9}" dt="2022-01-14T12:49:50.156" v="145" actId="1076"/>
        <pc:sldMkLst>
          <pc:docMk/>
          <pc:sldMk cId="785869046" sldId="283"/>
        </pc:sldMkLst>
        <pc:picChg chg="mod">
          <ac:chgData name="Andrew Petts" userId="5709b2b03e683283" providerId="LiveId" clId="{2DD8863B-2A00-4A5E-ADB3-B84C321CE6D9}" dt="2022-01-14T12:49:50.156" v="145" actId="1076"/>
          <ac:picMkLst>
            <pc:docMk/>
            <pc:sldMk cId="785869046" sldId="283"/>
            <ac:picMk id="9" creationId="{F55506DA-C9E8-4802-87CA-FFACE1C45436}"/>
          </ac:picMkLst>
        </pc:picChg>
        <pc:picChg chg="mod">
          <ac:chgData name="Andrew Petts" userId="5709b2b03e683283" providerId="LiveId" clId="{2DD8863B-2A00-4A5E-ADB3-B84C321CE6D9}" dt="2022-01-14T12:49:47.248" v="143" actId="1076"/>
          <ac:picMkLst>
            <pc:docMk/>
            <pc:sldMk cId="785869046" sldId="283"/>
            <ac:picMk id="1026" creationId="{45D2B8AF-0CD5-4A11-B4C6-84FD482F4728}"/>
          </ac:picMkLst>
        </pc:picChg>
      </pc:sldChg>
      <pc:sldChg chg="modSp mod">
        <pc:chgData name="Andrew Petts" userId="5709b2b03e683283" providerId="LiveId" clId="{2DD8863B-2A00-4A5E-ADB3-B84C321CE6D9}" dt="2022-01-14T12:52:40.132" v="243" actId="20577"/>
        <pc:sldMkLst>
          <pc:docMk/>
          <pc:sldMk cId="3673459065" sldId="288"/>
        </pc:sldMkLst>
        <pc:spChg chg="mod">
          <ac:chgData name="Andrew Petts" userId="5709b2b03e683283" providerId="LiveId" clId="{2DD8863B-2A00-4A5E-ADB3-B84C321CE6D9}" dt="2022-01-14T12:52:15.765" v="168" actId="20577"/>
          <ac:spMkLst>
            <pc:docMk/>
            <pc:sldMk cId="3673459065" sldId="288"/>
            <ac:spMk id="2" creationId="{637C8A1D-B7D0-4334-BDDF-2DEDF6866E14}"/>
          </ac:spMkLst>
        </pc:spChg>
        <pc:spChg chg="mod">
          <ac:chgData name="Andrew Petts" userId="5709b2b03e683283" providerId="LiveId" clId="{2DD8863B-2A00-4A5E-ADB3-B84C321CE6D9}" dt="2022-01-14T12:52:40.132" v="243" actId="20577"/>
          <ac:spMkLst>
            <pc:docMk/>
            <pc:sldMk cId="3673459065" sldId="288"/>
            <ac:spMk id="5" creationId="{365EE180-0388-415A-A701-9D6A9D184440}"/>
          </ac:spMkLst>
        </pc:spChg>
      </pc:sldChg>
      <pc:sldChg chg="del">
        <pc:chgData name="Andrew Petts" userId="5709b2b03e683283" providerId="LiveId" clId="{2DD8863B-2A00-4A5E-ADB3-B84C321CE6D9}" dt="2022-01-14T15:27:34.779" v="554" actId="47"/>
        <pc:sldMkLst>
          <pc:docMk/>
          <pc:sldMk cId="3046096783" sldId="295"/>
        </pc:sldMkLst>
      </pc:sldChg>
      <pc:sldChg chg="add del">
        <pc:chgData name="Andrew Petts" userId="5709b2b03e683283" providerId="LiveId" clId="{2DD8863B-2A00-4A5E-ADB3-B84C321CE6D9}" dt="2022-01-14T12:49:53.825" v="146" actId="47"/>
        <pc:sldMkLst>
          <pc:docMk/>
          <pc:sldMk cId="0" sldId="297"/>
        </pc:sldMkLst>
      </pc:sldChg>
      <pc:sldChg chg="addSp delSp modSp del mod">
        <pc:chgData name="Andrew Petts" userId="5709b2b03e683283" providerId="LiveId" clId="{2DD8863B-2A00-4A5E-ADB3-B84C321CE6D9}" dt="2022-01-14T14:56:32.550" v="291" actId="47"/>
        <pc:sldMkLst>
          <pc:docMk/>
          <pc:sldMk cId="2394962125" sldId="385"/>
        </pc:sldMkLst>
        <pc:spChg chg="add del mod">
          <ac:chgData name="Andrew Petts" userId="5709b2b03e683283" providerId="LiveId" clId="{2DD8863B-2A00-4A5E-ADB3-B84C321CE6D9}" dt="2022-01-14T14:54:44.533" v="251" actId="478"/>
          <ac:spMkLst>
            <pc:docMk/>
            <pc:sldMk cId="2394962125" sldId="385"/>
            <ac:spMk id="8" creationId="{79882D70-DD33-4CA6-8053-9B49A327A894}"/>
          </ac:spMkLst>
        </pc:spChg>
        <pc:spChg chg="mod">
          <ac:chgData name="Andrew Petts" userId="5709b2b03e683283" providerId="LiveId" clId="{2DD8863B-2A00-4A5E-ADB3-B84C321CE6D9}" dt="2022-01-14T14:54:59.188" v="267" actId="20577"/>
          <ac:spMkLst>
            <pc:docMk/>
            <pc:sldMk cId="2394962125" sldId="385"/>
            <ac:spMk id="223234" creationId="{00000000-0000-0000-0000-000000000000}"/>
          </ac:spMkLst>
        </pc:spChg>
        <pc:spChg chg="del">
          <ac:chgData name="Andrew Petts" userId="5709b2b03e683283" providerId="LiveId" clId="{2DD8863B-2A00-4A5E-ADB3-B84C321CE6D9}" dt="2022-01-14T14:54:36.498" v="249" actId="478"/>
          <ac:spMkLst>
            <pc:docMk/>
            <pc:sldMk cId="2394962125" sldId="385"/>
            <ac:spMk id="223235" creationId="{00000000-0000-0000-0000-000000000000}"/>
          </ac:spMkLst>
        </pc:spChg>
        <pc:picChg chg="del mod">
          <ac:chgData name="Andrew Petts" userId="5709b2b03e683283" providerId="LiveId" clId="{2DD8863B-2A00-4A5E-ADB3-B84C321CE6D9}" dt="2022-01-14T14:54:28.122" v="245" actId="478"/>
          <ac:picMkLst>
            <pc:docMk/>
            <pc:sldMk cId="2394962125" sldId="385"/>
            <ac:picMk id="2" creationId="{699097FA-0618-4412-83E4-0EA338872E77}"/>
          </ac:picMkLst>
        </pc:picChg>
        <pc:picChg chg="add mod">
          <ac:chgData name="Andrew Petts" userId="5709b2b03e683283" providerId="LiveId" clId="{2DD8863B-2A00-4A5E-ADB3-B84C321CE6D9}" dt="2022-01-14T14:55:06.964" v="271" actId="1076"/>
          <ac:picMkLst>
            <pc:docMk/>
            <pc:sldMk cId="2394962125" sldId="385"/>
            <ac:picMk id="6" creationId="{B1BFA166-FAE1-44A7-9818-DBC26ABF7EDB}"/>
          </ac:picMkLst>
        </pc:picChg>
      </pc:sldChg>
      <pc:sldChg chg="addSp delSp modSp mod">
        <pc:chgData name="Andrew Petts" userId="5709b2b03e683283" providerId="LiveId" clId="{2DD8863B-2A00-4A5E-ADB3-B84C321CE6D9}" dt="2022-01-14T14:57:33.228" v="354" actId="14100"/>
        <pc:sldMkLst>
          <pc:docMk/>
          <pc:sldMk cId="3695451889" sldId="386"/>
        </pc:sldMkLst>
        <pc:spChg chg="add del mod">
          <ac:chgData name="Andrew Petts" userId="5709b2b03e683283" providerId="LiveId" clId="{2DD8863B-2A00-4A5E-ADB3-B84C321CE6D9}" dt="2022-01-14T14:57:27.192" v="351" actId="478"/>
          <ac:spMkLst>
            <pc:docMk/>
            <pc:sldMk cId="3695451889" sldId="386"/>
            <ac:spMk id="6" creationId="{1D7FFEF7-8241-4210-9FF9-B8F9B61C486A}"/>
          </ac:spMkLst>
        </pc:spChg>
        <pc:spChg chg="mod">
          <ac:chgData name="Andrew Petts" userId="5709b2b03e683283" providerId="LiveId" clId="{2DD8863B-2A00-4A5E-ADB3-B84C321CE6D9}" dt="2022-01-14T14:57:05.231" v="347" actId="20577"/>
          <ac:spMkLst>
            <pc:docMk/>
            <pc:sldMk cId="3695451889" sldId="386"/>
            <ac:spMk id="223234" creationId="{00000000-0000-0000-0000-000000000000}"/>
          </ac:spMkLst>
        </pc:spChg>
        <pc:spChg chg="del">
          <ac:chgData name="Andrew Petts" userId="5709b2b03e683283" providerId="LiveId" clId="{2DD8863B-2A00-4A5E-ADB3-B84C321CE6D9}" dt="2022-01-14T14:57:08.953" v="350" actId="478"/>
          <ac:spMkLst>
            <pc:docMk/>
            <pc:sldMk cId="3695451889" sldId="386"/>
            <ac:spMk id="223235" creationId="{00000000-0000-0000-0000-000000000000}"/>
          </ac:spMkLst>
        </pc:spChg>
        <pc:picChg chg="del">
          <ac:chgData name="Andrew Petts" userId="5709b2b03e683283" providerId="LiveId" clId="{2DD8863B-2A00-4A5E-ADB3-B84C321CE6D9}" dt="2022-01-14T14:57:06.757" v="348" actId="478"/>
          <ac:picMkLst>
            <pc:docMk/>
            <pc:sldMk cId="3695451889" sldId="386"/>
            <ac:picMk id="3" creationId="{C74E03DC-1DE1-4638-9A24-3CF10A5427F4}"/>
          </ac:picMkLst>
        </pc:picChg>
        <pc:picChg chg="del">
          <ac:chgData name="Andrew Petts" userId="5709b2b03e683283" providerId="LiveId" clId="{2DD8863B-2A00-4A5E-ADB3-B84C321CE6D9}" dt="2022-01-14T14:57:07.407" v="349" actId="478"/>
          <ac:picMkLst>
            <pc:docMk/>
            <pc:sldMk cId="3695451889" sldId="386"/>
            <ac:picMk id="8" creationId="{2C12A56D-456D-4FB9-8102-5FEFBD823F94}"/>
          </ac:picMkLst>
        </pc:picChg>
        <pc:picChg chg="add mod">
          <ac:chgData name="Andrew Petts" userId="5709b2b03e683283" providerId="LiveId" clId="{2DD8863B-2A00-4A5E-ADB3-B84C321CE6D9}" dt="2022-01-14T14:57:33.228" v="354" actId="14100"/>
          <ac:picMkLst>
            <pc:docMk/>
            <pc:sldMk cId="3695451889" sldId="386"/>
            <ac:picMk id="9" creationId="{92E36374-572C-4BF2-971F-755A0571C816}"/>
          </ac:picMkLst>
        </pc:picChg>
      </pc:sldChg>
      <pc:sldChg chg="del">
        <pc:chgData name="Andrew Petts" userId="5709b2b03e683283" providerId="LiveId" clId="{2DD8863B-2A00-4A5E-ADB3-B84C321CE6D9}" dt="2022-01-14T15:27:28.023" v="553" actId="47"/>
        <pc:sldMkLst>
          <pc:docMk/>
          <pc:sldMk cId="3601677993" sldId="387"/>
        </pc:sldMkLst>
      </pc:sldChg>
      <pc:sldChg chg="del">
        <pc:chgData name="Andrew Petts" userId="5709b2b03e683283" providerId="LiveId" clId="{2DD8863B-2A00-4A5E-ADB3-B84C321CE6D9}" dt="2022-01-14T15:27:34.779" v="554" actId="47"/>
        <pc:sldMkLst>
          <pc:docMk/>
          <pc:sldMk cId="3342404998" sldId="388"/>
        </pc:sldMkLst>
      </pc:sldChg>
      <pc:sldChg chg="del">
        <pc:chgData name="Andrew Petts" userId="5709b2b03e683283" providerId="LiveId" clId="{2DD8863B-2A00-4A5E-ADB3-B84C321CE6D9}" dt="2022-01-14T15:27:34.779" v="554" actId="47"/>
        <pc:sldMkLst>
          <pc:docMk/>
          <pc:sldMk cId="3443971654" sldId="389"/>
        </pc:sldMkLst>
      </pc:sldChg>
      <pc:sldChg chg="del">
        <pc:chgData name="Andrew Petts" userId="5709b2b03e683283" providerId="LiveId" clId="{2DD8863B-2A00-4A5E-ADB3-B84C321CE6D9}" dt="2022-01-14T15:27:34.779" v="554" actId="47"/>
        <pc:sldMkLst>
          <pc:docMk/>
          <pc:sldMk cId="639121310" sldId="390"/>
        </pc:sldMkLst>
      </pc:sldChg>
      <pc:sldChg chg="del">
        <pc:chgData name="Andrew Petts" userId="5709b2b03e683283" providerId="LiveId" clId="{2DD8863B-2A00-4A5E-ADB3-B84C321CE6D9}" dt="2022-01-14T15:27:34.779" v="554" actId="47"/>
        <pc:sldMkLst>
          <pc:docMk/>
          <pc:sldMk cId="1924267240" sldId="392"/>
        </pc:sldMkLst>
      </pc:sldChg>
      <pc:sldChg chg="del">
        <pc:chgData name="Andrew Petts" userId="5709b2b03e683283" providerId="LiveId" clId="{2DD8863B-2A00-4A5E-ADB3-B84C321CE6D9}" dt="2022-01-14T15:27:34.779" v="554" actId="47"/>
        <pc:sldMkLst>
          <pc:docMk/>
          <pc:sldMk cId="1352473287" sldId="393"/>
        </pc:sldMkLst>
      </pc:sldChg>
      <pc:sldChg chg="addSp delSp modSp add mod">
        <pc:chgData name="Andrew Petts" userId="5709b2b03e683283" providerId="LiveId" clId="{2DD8863B-2A00-4A5E-ADB3-B84C321CE6D9}" dt="2022-01-14T14:56:26.416" v="290" actId="1076"/>
        <pc:sldMkLst>
          <pc:docMk/>
          <pc:sldMk cId="3492583192" sldId="394"/>
        </pc:sldMkLst>
        <pc:spChg chg="add del mod">
          <ac:chgData name="Andrew Petts" userId="5709b2b03e683283" providerId="LiveId" clId="{2DD8863B-2A00-4A5E-ADB3-B84C321CE6D9}" dt="2022-01-14T14:56:02.380" v="280" actId="478"/>
          <ac:spMkLst>
            <pc:docMk/>
            <pc:sldMk cId="3492583192" sldId="394"/>
            <ac:spMk id="8" creationId="{6533DE30-1735-471A-9037-3BE0F5902C6D}"/>
          </ac:spMkLst>
        </pc:spChg>
        <pc:spChg chg="del">
          <ac:chgData name="Andrew Petts" userId="5709b2b03e683283" providerId="LiveId" clId="{2DD8863B-2A00-4A5E-ADB3-B84C321CE6D9}" dt="2022-01-14T14:55:56.543" v="279" actId="478"/>
          <ac:spMkLst>
            <pc:docMk/>
            <pc:sldMk cId="3492583192" sldId="394"/>
            <ac:spMk id="223234" creationId="{00000000-0000-0000-0000-000000000000}"/>
          </ac:spMkLst>
        </pc:spChg>
        <pc:picChg chg="add mod">
          <ac:chgData name="Andrew Petts" userId="5709b2b03e683283" providerId="LiveId" clId="{2DD8863B-2A00-4A5E-ADB3-B84C321CE6D9}" dt="2022-01-14T14:56:26.416" v="290" actId="1076"/>
          <ac:picMkLst>
            <pc:docMk/>
            <pc:sldMk cId="3492583192" sldId="394"/>
            <ac:picMk id="3" creationId="{7FA3E81C-FB3D-406D-A2C6-68822565F7D0}"/>
          </ac:picMkLst>
        </pc:picChg>
        <pc:picChg chg="mod">
          <ac:chgData name="Andrew Petts" userId="5709b2b03e683283" providerId="LiveId" clId="{2DD8863B-2A00-4A5E-ADB3-B84C321CE6D9}" dt="2022-01-14T14:56:24.545" v="289" actId="1076"/>
          <ac:picMkLst>
            <pc:docMk/>
            <pc:sldMk cId="3492583192" sldId="394"/>
            <ac:picMk id="6" creationId="{B1BFA166-FAE1-44A7-9818-DBC26ABF7EDB}"/>
          </ac:picMkLst>
        </pc:picChg>
      </pc:sldChg>
      <pc:sldChg chg="addSp delSp modSp add mod">
        <pc:chgData name="Andrew Petts" userId="5709b2b03e683283" providerId="LiveId" clId="{2DD8863B-2A00-4A5E-ADB3-B84C321CE6D9}" dt="2022-01-14T15:22:38.640" v="488" actId="20577"/>
        <pc:sldMkLst>
          <pc:docMk/>
          <pc:sldMk cId="61558436" sldId="395"/>
        </pc:sldMkLst>
        <pc:spChg chg="mod">
          <ac:chgData name="Andrew Petts" userId="5709b2b03e683283" providerId="LiveId" clId="{2DD8863B-2A00-4A5E-ADB3-B84C321CE6D9}" dt="2022-01-14T15:22:38.640" v="488" actId="20577"/>
          <ac:spMkLst>
            <pc:docMk/>
            <pc:sldMk cId="61558436" sldId="395"/>
            <ac:spMk id="223234" creationId="{00000000-0000-0000-0000-000000000000}"/>
          </ac:spMkLst>
        </pc:spChg>
        <pc:picChg chg="add mod">
          <ac:chgData name="Andrew Petts" userId="5709b2b03e683283" providerId="LiveId" clId="{2DD8863B-2A00-4A5E-ADB3-B84C321CE6D9}" dt="2022-01-14T14:58:38.110" v="381" actId="14100"/>
          <ac:picMkLst>
            <pc:docMk/>
            <pc:sldMk cId="61558436" sldId="395"/>
            <ac:picMk id="3" creationId="{05206061-49A7-4B98-8AEB-798FDE519E6A}"/>
          </ac:picMkLst>
        </pc:picChg>
        <pc:picChg chg="del">
          <ac:chgData name="Andrew Petts" userId="5709b2b03e683283" providerId="LiveId" clId="{2DD8863B-2A00-4A5E-ADB3-B84C321CE6D9}" dt="2022-01-14T14:58:19.548" v="378" actId="478"/>
          <ac:picMkLst>
            <pc:docMk/>
            <pc:sldMk cId="61558436" sldId="395"/>
            <ac:picMk id="9" creationId="{92E36374-572C-4BF2-971F-755A0571C816}"/>
          </ac:picMkLst>
        </pc:picChg>
      </pc:sldChg>
      <pc:sldChg chg="addSp delSp modSp add mod">
        <pc:chgData name="Andrew Petts" userId="5709b2b03e683283" providerId="LiveId" clId="{2DD8863B-2A00-4A5E-ADB3-B84C321CE6D9}" dt="2022-01-14T14:59:53.171" v="407" actId="14100"/>
        <pc:sldMkLst>
          <pc:docMk/>
          <pc:sldMk cId="1873260391" sldId="396"/>
        </pc:sldMkLst>
        <pc:picChg chg="del">
          <ac:chgData name="Andrew Petts" userId="5709b2b03e683283" providerId="LiveId" clId="{2DD8863B-2A00-4A5E-ADB3-B84C321CE6D9}" dt="2022-01-14T14:59:47.762" v="404" actId="478"/>
          <ac:picMkLst>
            <pc:docMk/>
            <pc:sldMk cId="1873260391" sldId="396"/>
            <ac:picMk id="3" creationId="{05206061-49A7-4B98-8AEB-798FDE519E6A}"/>
          </ac:picMkLst>
        </pc:picChg>
        <pc:picChg chg="add mod">
          <ac:chgData name="Andrew Petts" userId="5709b2b03e683283" providerId="LiveId" clId="{2DD8863B-2A00-4A5E-ADB3-B84C321CE6D9}" dt="2022-01-14T14:59:53.171" v="407" actId="14100"/>
          <ac:picMkLst>
            <pc:docMk/>
            <pc:sldMk cId="1873260391" sldId="396"/>
            <ac:picMk id="6" creationId="{B7CFFBD3-8937-4143-A111-8377DEB22F71}"/>
          </ac:picMkLst>
        </pc:picChg>
      </pc:sldChg>
      <pc:sldChg chg="addSp delSp modSp add mod">
        <pc:chgData name="Andrew Petts" userId="5709b2b03e683283" providerId="LiveId" clId="{2DD8863B-2A00-4A5E-ADB3-B84C321CE6D9}" dt="2022-01-14T15:00:54.192" v="468" actId="14100"/>
        <pc:sldMkLst>
          <pc:docMk/>
          <pc:sldMk cId="2594041139" sldId="397"/>
        </pc:sldMkLst>
        <pc:spChg chg="mod">
          <ac:chgData name="Andrew Petts" userId="5709b2b03e683283" providerId="LiveId" clId="{2DD8863B-2A00-4A5E-ADB3-B84C321CE6D9}" dt="2022-01-14T15:00:30.998" v="464" actId="313"/>
          <ac:spMkLst>
            <pc:docMk/>
            <pc:sldMk cId="2594041139" sldId="397"/>
            <ac:spMk id="223234" creationId="{00000000-0000-0000-0000-000000000000}"/>
          </ac:spMkLst>
        </pc:spChg>
        <pc:picChg chg="add mod">
          <ac:chgData name="Andrew Petts" userId="5709b2b03e683283" providerId="LiveId" clId="{2DD8863B-2A00-4A5E-ADB3-B84C321CE6D9}" dt="2022-01-14T15:00:54.192" v="468" actId="14100"/>
          <ac:picMkLst>
            <pc:docMk/>
            <pc:sldMk cId="2594041139" sldId="397"/>
            <ac:picMk id="3" creationId="{51D8716D-A774-4A0A-B5C7-BBC20C44D3EF}"/>
          </ac:picMkLst>
        </pc:picChg>
        <pc:picChg chg="del">
          <ac:chgData name="Andrew Petts" userId="5709b2b03e683283" providerId="LiveId" clId="{2DD8863B-2A00-4A5E-ADB3-B84C321CE6D9}" dt="2022-01-14T15:00:32.652" v="465" actId="478"/>
          <ac:picMkLst>
            <pc:docMk/>
            <pc:sldMk cId="2594041139" sldId="397"/>
            <ac:picMk id="6" creationId="{B7CFFBD3-8937-4143-A111-8377DEB22F71}"/>
          </ac:picMkLst>
        </pc:picChg>
      </pc:sldChg>
      <pc:sldChg chg="addSp delSp modSp add mod ord">
        <pc:chgData name="Andrew Petts" userId="5709b2b03e683283" providerId="LiveId" clId="{2DD8863B-2A00-4A5E-ADB3-B84C321CE6D9}" dt="2022-01-14T15:40:42.408" v="561" actId="1076"/>
        <pc:sldMkLst>
          <pc:docMk/>
          <pc:sldMk cId="3606634449" sldId="398"/>
        </pc:sldMkLst>
        <pc:spChg chg="mod">
          <ac:chgData name="Andrew Petts" userId="5709b2b03e683283" providerId="LiveId" clId="{2DD8863B-2A00-4A5E-ADB3-B84C321CE6D9}" dt="2022-01-14T15:23:07.664" v="523" actId="313"/>
          <ac:spMkLst>
            <pc:docMk/>
            <pc:sldMk cId="3606634449" sldId="398"/>
            <ac:spMk id="223234" creationId="{00000000-0000-0000-0000-000000000000}"/>
          </ac:spMkLst>
        </pc:spChg>
        <pc:picChg chg="del">
          <ac:chgData name="Andrew Petts" userId="5709b2b03e683283" providerId="LiveId" clId="{2DD8863B-2A00-4A5E-ADB3-B84C321CE6D9}" dt="2022-01-14T15:24:27.760" v="524" actId="478"/>
          <ac:picMkLst>
            <pc:docMk/>
            <pc:sldMk cId="3606634449" sldId="398"/>
            <ac:picMk id="3" creationId="{05206061-49A7-4B98-8AEB-798FDE519E6A}"/>
          </ac:picMkLst>
        </pc:picChg>
        <pc:picChg chg="add mod">
          <ac:chgData name="Andrew Petts" userId="5709b2b03e683283" providerId="LiveId" clId="{2DD8863B-2A00-4A5E-ADB3-B84C321CE6D9}" dt="2022-01-14T15:40:42.408" v="561" actId="1076"/>
          <ac:picMkLst>
            <pc:docMk/>
            <pc:sldMk cId="3606634449" sldId="398"/>
            <ac:picMk id="3" creationId="{C9D29BD6-A2BB-4D4F-A9E1-D897D554E379}"/>
          </ac:picMkLst>
        </pc:picChg>
        <pc:picChg chg="add mod">
          <ac:chgData name="Andrew Petts" userId="5709b2b03e683283" providerId="LiveId" clId="{2DD8863B-2A00-4A5E-ADB3-B84C321CE6D9}" dt="2022-01-14T15:40:26.003" v="555" actId="14100"/>
          <ac:picMkLst>
            <pc:docMk/>
            <pc:sldMk cId="3606634449" sldId="398"/>
            <ac:picMk id="6" creationId="{B5A9BF7B-5391-49C4-924D-E5BFF3FCC843}"/>
          </ac:picMkLst>
        </pc:picChg>
      </pc:sldChg>
      <pc:sldChg chg="addSp delSp modSp add mod">
        <pc:chgData name="Andrew Petts" userId="5709b2b03e683283" providerId="LiveId" clId="{2DD8863B-2A00-4A5E-ADB3-B84C321CE6D9}" dt="2022-01-14T15:25:19.542" v="533" actId="14100"/>
        <pc:sldMkLst>
          <pc:docMk/>
          <pc:sldMk cId="871803843" sldId="399"/>
        </pc:sldMkLst>
        <pc:picChg chg="add mod">
          <ac:chgData name="Andrew Petts" userId="5709b2b03e683283" providerId="LiveId" clId="{2DD8863B-2A00-4A5E-ADB3-B84C321CE6D9}" dt="2022-01-14T15:25:19.542" v="533" actId="14100"/>
          <ac:picMkLst>
            <pc:docMk/>
            <pc:sldMk cId="871803843" sldId="399"/>
            <ac:picMk id="3" creationId="{56879AD7-34F4-4990-8DAC-5719980E6E57}"/>
          </ac:picMkLst>
        </pc:picChg>
        <pc:picChg chg="del">
          <ac:chgData name="Andrew Petts" userId="5709b2b03e683283" providerId="LiveId" clId="{2DD8863B-2A00-4A5E-ADB3-B84C321CE6D9}" dt="2022-01-14T15:25:12.006" v="529" actId="478"/>
          <ac:picMkLst>
            <pc:docMk/>
            <pc:sldMk cId="871803843" sldId="399"/>
            <ac:picMk id="6" creationId="{B5A9BF7B-5391-49C4-924D-E5BFF3FCC843}"/>
          </ac:picMkLst>
        </pc:picChg>
      </pc:sldChg>
      <pc:sldChg chg="addSp delSp modSp add mod">
        <pc:chgData name="Andrew Petts" userId="5709b2b03e683283" providerId="LiveId" clId="{2DD8863B-2A00-4A5E-ADB3-B84C321CE6D9}" dt="2022-01-14T15:26:05.006" v="542" actId="14100"/>
        <pc:sldMkLst>
          <pc:docMk/>
          <pc:sldMk cId="737238435" sldId="400"/>
        </pc:sldMkLst>
        <pc:picChg chg="del">
          <ac:chgData name="Andrew Petts" userId="5709b2b03e683283" providerId="LiveId" clId="{2DD8863B-2A00-4A5E-ADB3-B84C321CE6D9}" dt="2022-01-14T15:25:38.249" v="535" actId="478"/>
          <ac:picMkLst>
            <pc:docMk/>
            <pc:sldMk cId="737238435" sldId="400"/>
            <ac:picMk id="3" creationId="{56879AD7-34F4-4990-8DAC-5719980E6E57}"/>
          </ac:picMkLst>
        </pc:picChg>
        <pc:picChg chg="add del mod">
          <ac:chgData name="Andrew Petts" userId="5709b2b03e683283" providerId="LiveId" clId="{2DD8863B-2A00-4A5E-ADB3-B84C321CE6D9}" dt="2022-01-14T15:25:46.175" v="539" actId="478"/>
          <ac:picMkLst>
            <pc:docMk/>
            <pc:sldMk cId="737238435" sldId="400"/>
            <ac:picMk id="6" creationId="{AAA9C53D-35A3-492E-BDF6-B335471B2709}"/>
          </ac:picMkLst>
        </pc:picChg>
        <pc:picChg chg="add mod">
          <ac:chgData name="Andrew Petts" userId="5709b2b03e683283" providerId="LiveId" clId="{2DD8863B-2A00-4A5E-ADB3-B84C321CE6D9}" dt="2022-01-14T15:26:05.006" v="542" actId="14100"/>
          <ac:picMkLst>
            <pc:docMk/>
            <pc:sldMk cId="737238435" sldId="400"/>
            <ac:picMk id="8" creationId="{54BF32C2-2903-4D07-8719-5371F16B59C2}"/>
          </ac:picMkLst>
        </pc:picChg>
      </pc:sldChg>
      <pc:sldChg chg="addSp delSp modSp add mod">
        <pc:chgData name="Andrew Petts" userId="5709b2b03e683283" providerId="LiveId" clId="{2DD8863B-2A00-4A5E-ADB3-B84C321CE6D9}" dt="2022-01-14T15:26:46.130" v="547" actId="14100"/>
        <pc:sldMkLst>
          <pc:docMk/>
          <pc:sldMk cId="1619204007" sldId="401"/>
        </pc:sldMkLst>
        <pc:picChg chg="add mod">
          <ac:chgData name="Andrew Petts" userId="5709b2b03e683283" providerId="LiveId" clId="{2DD8863B-2A00-4A5E-ADB3-B84C321CE6D9}" dt="2022-01-14T15:26:46.130" v="547" actId="14100"/>
          <ac:picMkLst>
            <pc:docMk/>
            <pc:sldMk cId="1619204007" sldId="401"/>
            <ac:picMk id="3" creationId="{276189AD-04E9-4C05-86A0-DF23B097919D}"/>
          </ac:picMkLst>
        </pc:picChg>
        <pc:picChg chg="del mod">
          <ac:chgData name="Andrew Petts" userId="5709b2b03e683283" providerId="LiveId" clId="{2DD8863B-2A00-4A5E-ADB3-B84C321CE6D9}" dt="2022-01-14T15:26:41.245" v="545" actId="478"/>
          <ac:picMkLst>
            <pc:docMk/>
            <pc:sldMk cId="1619204007" sldId="401"/>
            <ac:picMk id="8" creationId="{54BF32C2-2903-4D07-8719-5371F16B59C2}"/>
          </ac:picMkLst>
        </pc:picChg>
      </pc:sldChg>
      <pc:sldChg chg="addSp delSp modSp add mod">
        <pc:chgData name="Andrew Petts" userId="5709b2b03e683283" providerId="LiveId" clId="{2DD8863B-2A00-4A5E-ADB3-B84C321CE6D9}" dt="2022-01-14T15:27:16.890" v="552" actId="14100"/>
        <pc:sldMkLst>
          <pc:docMk/>
          <pc:sldMk cId="1315358531" sldId="402"/>
        </pc:sldMkLst>
        <pc:picChg chg="del">
          <ac:chgData name="Andrew Petts" userId="5709b2b03e683283" providerId="LiveId" clId="{2DD8863B-2A00-4A5E-ADB3-B84C321CE6D9}" dt="2022-01-14T15:27:11.063" v="549" actId="478"/>
          <ac:picMkLst>
            <pc:docMk/>
            <pc:sldMk cId="1315358531" sldId="402"/>
            <ac:picMk id="3" creationId="{276189AD-04E9-4C05-86A0-DF23B097919D}"/>
          </ac:picMkLst>
        </pc:picChg>
        <pc:picChg chg="add mod">
          <ac:chgData name="Andrew Petts" userId="5709b2b03e683283" providerId="LiveId" clId="{2DD8863B-2A00-4A5E-ADB3-B84C321CE6D9}" dt="2022-01-14T15:27:16.890" v="552" actId="14100"/>
          <ac:picMkLst>
            <pc:docMk/>
            <pc:sldMk cId="1315358531" sldId="402"/>
            <ac:picMk id="6" creationId="{D104B3E8-38A4-4BC9-ABAD-3BACAE89812E}"/>
          </ac:picMkLst>
        </pc:picChg>
      </pc:sldChg>
      <pc:sldMasterChg chg="addSldLayout delSldLayout">
        <pc:chgData name="Andrew Petts" userId="5709b2b03e683283" providerId="LiveId" clId="{2DD8863B-2A00-4A5E-ADB3-B84C321CE6D9}" dt="2022-01-14T12:49:53.825" v="146" actId="47"/>
        <pc:sldMasterMkLst>
          <pc:docMk/>
          <pc:sldMasterMk cId="1852584596" sldId="2147483648"/>
        </pc:sldMasterMkLst>
        <pc:sldLayoutChg chg="add del">
          <pc:chgData name="Andrew Petts" userId="5709b2b03e683283" providerId="LiveId" clId="{2DD8863B-2A00-4A5E-ADB3-B84C321CE6D9}" dt="2022-01-14T12:49:53.825" v="146" actId="47"/>
          <pc:sldLayoutMkLst>
            <pc:docMk/>
            <pc:sldMasterMk cId="1852584596" sldId="2147483648"/>
            <pc:sldLayoutMk cId="1040701391" sldId="21474836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627208-DF91-4728-BC8E-3C09075591E5}" type="datetimeFigureOut">
              <a:rPr lang="en-GB" smtClean="0"/>
              <a:t>20/06/2022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D6B62E-D558-4FAF-8625-FF1A893BF7AF}" type="slidenum">
              <a:rPr lang="en-GB" smtClean="0"/>
              <a:t>‹#›</a:t>
            </a:fld>
            <a:endParaRPr lang="en-GB"/>
          </a:p>
        </p:txBody>
      </p:sp>
    </p:spTree>
    <p:extLst>
      <p:ext uri="{BB962C8B-B14F-4D97-AF65-F5344CB8AC3E}">
        <p14:creationId xmlns:p14="http://schemas.microsoft.com/office/powerpoint/2010/main" val="3238161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FC52D-33C6-4809-B5F9-C7F19A3B08D2}" type="datetimeFigureOut">
              <a:rPr lang="en-GB" smtClean="0"/>
              <a:t>20/06/2022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A64E9-C399-45B2-A486-4FCB9E13C79C}" type="slidenum">
              <a:rPr lang="en-GB" smtClean="0"/>
              <a:t>‹#›</a:t>
            </a:fld>
            <a:endParaRPr lang="en-GB"/>
          </a:p>
        </p:txBody>
      </p:sp>
    </p:spTree>
    <p:extLst>
      <p:ext uri="{BB962C8B-B14F-4D97-AF65-F5344CB8AC3E}">
        <p14:creationId xmlns:p14="http://schemas.microsoft.com/office/powerpoint/2010/main" val="265689026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a:t>
            </a:fld>
            <a:endParaRPr lang="en-GB"/>
          </a:p>
        </p:txBody>
      </p:sp>
    </p:spTree>
    <p:extLst>
      <p:ext uri="{BB962C8B-B14F-4D97-AF65-F5344CB8AC3E}">
        <p14:creationId xmlns:p14="http://schemas.microsoft.com/office/powerpoint/2010/main" val="3242101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10</a:t>
            </a:fld>
            <a:endParaRPr lang="en-GB"/>
          </a:p>
        </p:txBody>
      </p:sp>
    </p:spTree>
    <p:extLst>
      <p:ext uri="{BB962C8B-B14F-4D97-AF65-F5344CB8AC3E}">
        <p14:creationId xmlns:p14="http://schemas.microsoft.com/office/powerpoint/2010/main" val="218981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11</a:t>
            </a:fld>
            <a:endParaRPr lang="en-GB"/>
          </a:p>
        </p:txBody>
      </p:sp>
    </p:spTree>
    <p:extLst>
      <p:ext uri="{BB962C8B-B14F-4D97-AF65-F5344CB8AC3E}">
        <p14:creationId xmlns:p14="http://schemas.microsoft.com/office/powerpoint/2010/main" val="81989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12</a:t>
            </a:fld>
            <a:endParaRPr lang="en-GB"/>
          </a:p>
        </p:txBody>
      </p:sp>
    </p:spTree>
    <p:extLst>
      <p:ext uri="{BB962C8B-B14F-4D97-AF65-F5344CB8AC3E}">
        <p14:creationId xmlns:p14="http://schemas.microsoft.com/office/powerpoint/2010/main" val="292534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13</a:t>
            </a:fld>
            <a:endParaRPr lang="en-GB"/>
          </a:p>
        </p:txBody>
      </p:sp>
    </p:spTree>
    <p:extLst>
      <p:ext uri="{BB962C8B-B14F-4D97-AF65-F5344CB8AC3E}">
        <p14:creationId xmlns:p14="http://schemas.microsoft.com/office/powerpoint/2010/main" val="401775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14</a:t>
            </a:fld>
            <a:endParaRPr lang="en-GB"/>
          </a:p>
        </p:txBody>
      </p:sp>
    </p:spTree>
    <p:extLst>
      <p:ext uri="{BB962C8B-B14F-4D97-AF65-F5344CB8AC3E}">
        <p14:creationId xmlns:p14="http://schemas.microsoft.com/office/powerpoint/2010/main" val="259858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15</a:t>
            </a:fld>
            <a:endParaRPr lang="en-GB"/>
          </a:p>
        </p:txBody>
      </p:sp>
    </p:spTree>
    <p:extLst>
      <p:ext uri="{BB962C8B-B14F-4D97-AF65-F5344CB8AC3E}">
        <p14:creationId xmlns:p14="http://schemas.microsoft.com/office/powerpoint/2010/main" val="3083544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16</a:t>
            </a:fld>
            <a:endParaRPr lang="en-GB"/>
          </a:p>
        </p:txBody>
      </p:sp>
    </p:spTree>
    <p:extLst>
      <p:ext uri="{BB962C8B-B14F-4D97-AF65-F5344CB8AC3E}">
        <p14:creationId xmlns:p14="http://schemas.microsoft.com/office/powerpoint/2010/main" val="3526684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17</a:t>
            </a:fld>
            <a:endParaRPr lang="en-GB"/>
          </a:p>
        </p:txBody>
      </p:sp>
    </p:spTree>
    <p:extLst>
      <p:ext uri="{BB962C8B-B14F-4D97-AF65-F5344CB8AC3E}">
        <p14:creationId xmlns:p14="http://schemas.microsoft.com/office/powerpoint/2010/main" val="129546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18</a:t>
            </a:fld>
            <a:endParaRPr lang="en-GB"/>
          </a:p>
        </p:txBody>
      </p:sp>
    </p:spTree>
    <p:extLst>
      <p:ext uri="{BB962C8B-B14F-4D97-AF65-F5344CB8AC3E}">
        <p14:creationId xmlns:p14="http://schemas.microsoft.com/office/powerpoint/2010/main" val="1124515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19</a:t>
            </a:fld>
            <a:endParaRPr lang="en-GB"/>
          </a:p>
        </p:txBody>
      </p:sp>
    </p:spTree>
    <p:extLst>
      <p:ext uri="{BB962C8B-B14F-4D97-AF65-F5344CB8AC3E}">
        <p14:creationId xmlns:p14="http://schemas.microsoft.com/office/powerpoint/2010/main" val="238755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2</a:t>
            </a:fld>
            <a:endParaRPr lang="en-GB"/>
          </a:p>
        </p:txBody>
      </p:sp>
    </p:spTree>
    <p:extLst>
      <p:ext uri="{BB962C8B-B14F-4D97-AF65-F5344CB8AC3E}">
        <p14:creationId xmlns:p14="http://schemas.microsoft.com/office/powerpoint/2010/main" val="148060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3</a:t>
            </a:fld>
            <a:endParaRPr lang="en-GB"/>
          </a:p>
        </p:txBody>
      </p:sp>
    </p:spTree>
    <p:extLst>
      <p:ext uri="{BB962C8B-B14F-4D97-AF65-F5344CB8AC3E}">
        <p14:creationId xmlns:p14="http://schemas.microsoft.com/office/powerpoint/2010/main" val="223479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4</a:t>
            </a:fld>
            <a:endParaRPr lang="en-GB"/>
          </a:p>
        </p:txBody>
      </p:sp>
    </p:spTree>
    <p:extLst>
      <p:ext uri="{BB962C8B-B14F-4D97-AF65-F5344CB8AC3E}">
        <p14:creationId xmlns:p14="http://schemas.microsoft.com/office/powerpoint/2010/main" val="291005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5</a:t>
            </a:fld>
            <a:endParaRPr lang="en-GB"/>
          </a:p>
        </p:txBody>
      </p:sp>
    </p:spTree>
    <p:extLst>
      <p:ext uri="{BB962C8B-B14F-4D97-AF65-F5344CB8AC3E}">
        <p14:creationId xmlns:p14="http://schemas.microsoft.com/office/powerpoint/2010/main" val="206316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6</a:t>
            </a:fld>
            <a:endParaRPr lang="en-GB"/>
          </a:p>
        </p:txBody>
      </p:sp>
    </p:spTree>
    <p:extLst>
      <p:ext uri="{BB962C8B-B14F-4D97-AF65-F5344CB8AC3E}">
        <p14:creationId xmlns:p14="http://schemas.microsoft.com/office/powerpoint/2010/main" val="299483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7</a:t>
            </a:fld>
            <a:endParaRPr lang="en-GB"/>
          </a:p>
        </p:txBody>
      </p:sp>
    </p:spTree>
    <p:extLst>
      <p:ext uri="{BB962C8B-B14F-4D97-AF65-F5344CB8AC3E}">
        <p14:creationId xmlns:p14="http://schemas.microsoft.com/office/powerpoint/2010/main" val="299483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8</a:t>
            </a:fld>
            <a:endParaRPr lang="en-GB"/>
          </a:p>
        </p:txBody>
      </p:sp>
    </p:spTree>
    <p:extLst>
      <p:ext uri="{BB962C8B-B14F-4D97-AF65-F5344CB8AC3E}">
        <p14:creationId xmlns:p14="http://schemas.microsoft.com/office/powerpoint/2010/main" val="2994839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BA64E9-C399-45B2-A486-4FCB9E13C79C}" type="slidenum">
              <a:rPr lang="en-GB" smtClean="0"/>
              <a:t>9</a:t>
            </a:fld>
            <a:endParaRPr lang="en-GB"/>
          </a:p>
        </p:txBody>
      </p:sp>
    </p:spTree>
    <p:extLst>
      <p:ext uri="{BB962C8B-B14F-4D97-AF65-F5344CB8AC3E}">
        <p14:creationId xmlns:p14="http://schemas.microsoft.com/office/powerpoint/2010/main" val="684135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IMPORTANT INFORMATION">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5" descr="Graphical user interface, text, application&#10;&#10;Description automatically generated">
            <a:extLst>
              <a:ext uri="{FF2B5EF4-FFF2-40B4-BE49-F238E27FC236}">
                <a16:creationId xmlns:a16="http://schemas.microsoft.com/office/drawing/2014/main" id="{529F4835-9C4E-BA49-B9A1-ECE271078DF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t="12201" b="15352"/>
          <a:stretch>
            <a:fillRect/>
          </a:stretch>
        </p:blipFill>
        <p:spPr bwMode="auto">
          <a:xfrm>
            <a:off x="0" y="1125538"/>
            <a:ext cx="91440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a:extLst>
              <a:ext uri="{FF2B5EF4-FFF2-40B4-BE49-F238E27FC236}">
                <a16:creationId xmlns:a16="http://schemas.microsoft.com/office/drawing/2014/main" id="{FAFDCF8D-D924-174D-83C8-DF815ACC6856}"/>
              </a:ext>
            </a:extLst>
          </p:cNvPr>
          <p:cNvSpPr>
            <a:spLocks noGrp="1"/>
          </p:cNvSpPr>
          <p:nvPr>
            <p:ph type="ftr" sz="quarter" idx="10"/>
          </p:nvPr>
        </p:nvSpPr>
        <p:spPr/>
        <p:txBody>
          <a:bodyPr/>
          <a:lstStyle>
            <a:lvl1pPr>
              <a:defRPr/>
            </a:lvl1pPr>
          </a:lstStyle>
          <a:p>
            <a:r>
              <a:rPr lang="en-GB" altLang="en-US" smtClean="0"/>
              <a:t>| EDF Energy Generation| | NOT PROTECTIVELY MARKED | © 2019 EDF Energy Ltd. All rights Reserved.</a:t>
            </a:r>
            <a:endParaRPr lang="en-GB" altLang="en-US" dirty="0"/>
          </a:p>
        </p:txBody>
      </p:sp>
      <p:sp>
        <p:nvSpPr>
          <p:cNvPr id="4" name="Slide Number Placeholder 5">
            <a:extLst>
              <a:ext uri="{FF2B5EF4-FFF2-40B4-BE49-F238E27FC236}">
                <a16:creationId xmlns:a16="http://schemas.microsoft.com/office/drawing/2014/main" id="{8F0B631A-E8CF-4448-96F8-6ABEB6EC1F5F}"/>
              </a:ext>
            </a:extLst>
          </p:cNvPr>
          <p:cNvSpPr>
            <a:spLocks noGrp="1"/>
          </p:cNvSpPr>
          <p:nvPr>
            <p:ph type="sldNum" sz="quarter" idx="11"/>
          </p:nvPr>
        </p:nvSpPr>
        <p:spPr/>
        <p:txBody>
          <a:bodyPr/>
          <a:lstStyle>
            <a:lvl1pPr>
              <a:defRPr/>
            </a:lvl1pPr>
          </a:lstStyle>
          <a:p>
            <a:fld id="{352D268D-E5DB-4D76-8C43-F544D2039CA0}" type="slidenum">
              <a:rPr lang="en-GB" altLang="en-US" smtClean="0"/>
              <a:pPr/>
              <a:t>‹#›</a:t>
            </a:fld>
            <a:endParaRPr lang="en-GB" altLang="en-US" dirty="0"/>
          </a:p>
        </p:txBody>
      </p:sp>
    </p:spTree>
    <p:extLst>
      <p:ext uri="{BB962C8B-B14F-4D97-AF65-F5344CB8AC3E}">
        <p14:creationId xmlns:p14="http://schemas.microsoft.com/office/powerpoint/2010/main" val="354195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hank You Option1">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F66CC0-D027-D645-8F3F-AAC311227B80}"/>
              </a:ext>
            </a:extLst>
          </p:cNvPr>
          <p:cNvSpPr txBox="1">
            <a:spLocks noChangeArrowheads="1"/>
          </p:cNvSpPr>
          <p:nvPr/>
        </p:nvSpPr>
        <p:spPr bwMode="auto">
          <a:xfrm>
            <a:off x="2339975" y="3068638"/>
            <a:ext cx="4103688" cy="1016000"/>
          </a:xfrm>
          <a:prstGeom prst="rect">
            <a:avLst/>
          </a:prstGeom>
          <a:solidFill>
            <a:schemeClr val="bg1"/>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6000" b="1">
                <a:solidFill>
                  <a:schemeClr val="accent1"/>
                </a:solidFill>
              </a:rPr>
              <a:t>Thank You</a:t>
            </a:r>
          </a:p>
        </p:txBody>
      </p:sp>
      <p:sp>
        <p:nvSpPr>
          <p:cNvPr id="3" name="Footer Placeholder 4">
            <a:extLst>
              <a:ext uri="{FF2B5EF4-FFF2-40B4-BE49-F238E27FC236}">
                <a16:creationId xmlns:a16="http://schemas.microsoft.com/office/drawing/2014/main" id="{F418AD8C-BBDE-7A4D-961D-B4788B83F2CF}"/>
              </a:ext>
            </a:extLst>
          </p:cNvPr>
          <p:cNvSpPr>
            <a:spLocks noGrp="1"/>
          </p:cNvSpPr>
          <p:nvPr>
            <p:ph type="ftr" sz="quarter" idx="10"/>
          </p:nvPr>
        </p:nvSpPr>
        <p:spPr/>
        <p:txBody>
          <a:bodyPr/>
          <a:lstStyle>
            <a:lvl1pPr>
              <a:defRPr/>
            </a:lvl1pPr>
          </a:lstStyle>
          <a:p>
            <a:r>
              <a:rPr lang="en-GB" altLang="en-US" smtClean="0"/>
              <a:t>| EDF Energy Generation| | NOT PROTECTIVELY MARKED | © 2019 EDF Energy Ltd. All rights Reserved.</a:t>
            </a:r>
            <a:endParaRPr lang="en-GB" altLang="en-US" dirty="0"/>
          </a:p>
        </p:txBody>
      </p:sp>
      <p:sp>
        <p:nvSpPr>
          <p:cNvPr id="4" name="Slide Number Placeholder 5">
            <a:extLst>
              <a:ext uri="{FF2B5EF4-FFF2-40B4-BE49-F238E27FC236}">
                <a16:creationId xmlns:a16="http://schemas.microsoft.com/office/drawing/2014/main" id="{2602DE6F-33F5-8C4C-AF72-0CD223D94E90}"/>
              </a:ext>
            </a:extLst>
          </p:cNvPr>
          <p:cNvSpPr>
            <a:spLocks noGrp="1"/>
          </p:cNvSpPr>
          <p:nvPr>
            <p:ph type="sldNum" sz="quarter" idx="11"/>
          </p:nvPr>
        </p:nvSpPr>
        <p:spPr/>
        <p:txBody>
          <a:bodyPr/>
          <a:lstStyle>
            <a:lvl1pPr>
              <a:defRPr/>
            </a:lvl1p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139763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000" y="2672976"/>
            <a:ext cx="6912000" cy="540000"/>
          </a:xfrm>
        </p:spPr>
        <p:txBody>
          <a:bodyPr anchor="b" anchorCtr="0"/>
          <a:lstStyle>
            <a:lvl1pPr>
              <a:defRPr b="1" cap="none" baseline="0">
                <a:solidFill>
                  <a:schemeClr val="accent2"/>
                </a:solidFill>
                <a:latin typeface="Frutiger LT 55 Roman" panose="020B0602020204020204" pitchFamily="34" charset="0"/>
              </a:defRPr>
            </a:lvl1pPr>
          </a:lstStyle>
          <a:p>
            <a:r>
              <a:rPr lang="en-US"/>
              <a:t>Click to edit Master title style</a:t>
            </a:r>
            <a:endParaRPr lang="en-GB" dirty="0"/>
          </a:p>
        </p:txBody>
      </p:sp>
      <p:sp>
        <p:nvSpPr>
          <p:cNvPr id="7" name="Footer Placeholder 6"/>
          <p:cNvSpPr>
            <a:spLocks noGrp="1"/>
          </p:cNvSpPr>
          <p:nvPr>
            <p:ph type="ftr" sz="quarter" idx="10"/>
          </p:nvPr>
        </p:nvSpPr>
        <p:spPr>
          <a:xfrm>
            <a:off x="684212" y="6346825"/>
            <a:ext cx="7011988" cy="403225"/>
          </a:xfrm>
        </p:spPr>
        <p:txBody>
          <a:bodyPr/>
          <a:lstStyle/>
          <a:p>
            <a:r>
              <a:rPr lang="en-GB" altLang="en-US"/>
              <a:t>| EDF Energy Generation| | NOT PROTECTIVELY MARKED | © 2019 EDF Energy Ltd. All rights Reserved.</a:t>
            </a:r>
            <a:endParaRPr lang="en-GB" altLang="en-US" dirty="0"/>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
        <p:nvSpPr>
          <p:cNvPr id="11" name="Subtitle 2"/>
          <p:cNvSpPr>
            <a:spLocks noGrp="1"/>
          </p:cNvSpPr>
          <p:nvPr>
            <p:ph type="subTitle" idx="1"/>
          </p:nvPr>
        </p:nvSpPr>
        <p:spPr>
          <a:xfrm>
            <a:off x="1080000" y="3212976"/>
            <a:ext cx="6912000" cy="432000"/>
          </a:xfrm>
        </p:spPr>
        <p:txBody>
          <a:bodyPr>
            <a:normAutofit/>
          </a:bodyPr>
          <a:lstStyle>
            <a:lvl1pPr marL="0" indent="0" algn="l">
              <a:buNone/>
              <a:defRPr lang="en-GB" sz="1800" kern="1200" cap="none" baseline="0" dirty="0" smtClean="0">
                <a:solidFill>
                  <a:schemeClr val="bg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999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84213" y="6346825"/>
            <a:ext cx="7011987" cy="403225"/>
          </a:xfrm>
        </p:spPr>
        <p:txBody>
          <a:bodyPr/>
          <a:lstStyle/>
          <a:p>
            <a:r>
              <a:rPr lang="en-GB" altLang="en-US"/>
              <a:t>| EDF Energy Generation| | NOT PROTECTIVELY MARKED | © 2019 EDF Energy Ltd. All rights Reserved.</a:t>
            </a:r>
            <a:endParaRPr lang="en-GB" altLang="en-US" dirty="0"/>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3453230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84212" y="6346825"/>
            <a:ext cx="7011988" cy="403225"/>
          </a:xfrm>
        </p:spPr>
        <p:txBody>
          <a:bodyPr/>
          <a:lstStyle/>
          <a:p>
            <a:r>
              <a:rPr lang="en-GB" altLang="en-US"/>
              <a:t>| EDF Energy Generation| | NOT PROTECTIVELY MARKED | © 2019 EDF Energy Ltd. All rights Reserved.</a:t>
            </a:r>
            <a:endParaRPr lang="en-GB" altLang="en-US" dirty="0"/>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
        <p:nvSpPr>
          <p:cNvPr id="11" name="Title 10"/>
          <p:cNvSpPr>
            <a:spLocks noGrp="1"/>
          </p:cNvSpPr>
          <p:nvPr>
            <p:ph type="title"/>
          </p:nvPr>
        </p:nvSpPr>
        <p:spPr/>
        <p:txBody>
          <a:bodyPr/>
          <a:lstStyle/>
          <a:p>
            <a:r>
              <a:rPr lang="en-US"/>
              <a:t>Click to edit Master title style</a:t>
            </a:r>
            <a:endParaRPr lang="en-GB" dirty="0"/>
          </a:p>
        </p:txBody>
      </p:sp>
      <p:sp>
        <p:nvSpPr>
          <p:cNvPr id="12" name="Content Placeholder 3"/>
          <p:cNvSpPr>
            <a:spLocks noGrp="1"/>
          </p:cNvSpPr>
          <p:nvPr>
            <p:ph sz="quarter" idx="12"/>
          </p:nvPr>
        </p:nvSpPr>
        <p:spPr>
          <a:xfrm>
            <a:off x="611188" y="1268412"/>
            <a:ext cx="8208962" cy="4392000"/>
          </a:xfrm>
        </p:spPr>
        <p:txBody>
          <a:bodyPr/>
          <a:lstStyle>
            <a:lvl1pPr marL="342900" indent="-342900">
              <a:buFont typeface="Arial" panose="020B0604020202020204" pitchFamily="34" charset="0"/>
              <a:buChar char="•"/>
              <a:defRPr/>
            </a:lvl1pPr>
            <a:lvl2pPr marL="909637" indent="-457200">
              <a:defRPr lang="en-US" sz="2400" kern="1200" dirty="0" smtClean="0">
                <a:solidFill>
                  <a:schemeClr val="tx1"/>
                </a:solidFill>
                <a:latin typeface="Frutiger LT 45 Light" pitchFamily="34" charset="0"/>
                <a:ea typeface="+mn-ea"/>
                <a:cs typeface="+mn-cs"/>
              </a:defRPr>
            </a:lvl2pPr>
            <a:lvl3pPr marL="1090612" indent="-342900">
              <a:defRPr lang="en-US" sz="2400" kern="1200" dirty="0" smtClean="0">
                <a:solidFill>
                  <a:schemeClr val="tx1"/>
                </a:solidFill>
                <a:latin typeface="Frutiger LT 45 Light" pitchFamily="34" charset="0"/>
                <a:ea typeface="+mn-ea"/>
                <a:cs typeface="+mn-cs"/>
              </a:defRPr>
            </a:lvl3pPr>
            <a:lvl4pPr marL="1373188" indent="-342900">
              <a:defRPr lang="en-US" sz="2400" kern="1200" dirty="0" smtClean="0">
                <a:solidFill>
                  <a:schemeClr val="tx1"/>
                </a:solidFill>
                <a:latin typeface="Frutiger LT 45 Light" pitchFamily="34" charset="0"/>
                <a:ea typeface="+mn-ea"/>
                <a:cs typeface="+mn-cs"/>
              </a:defRPr>
            </a:lvl4pPr>
            <a:lvl5pPr marL="1679575" indent="-342900">
              <a:defRPr lang="en-GB" sz="2400" kern="1200" dirty="0">
                <a:solidFill>
                  <a:schemeClr val="tx1"/>
                </a:solidFill>
                <a:latin typeface="Frutiger LT 45 Light"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1124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umbers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84212" y="6346825"/>
            <a:ext cx="7011988" cy="403225"/>
          </a:xfrm>
        </p:spPr>
        <p:txBody>
          <a:bodyPr/>
          <a:lstStyle/>
          <a:p>
            <a:r>
              <a:rPr lang="en-GB" altLang="en-US"/>
              <a:t>| EDF Energy Generation| | NOT PROTECTIVELY MARKED | © 2019 EDF Energy Ltd. All rights Reserved.</a:t>
            </a:r>
            <a:endParaRPr lang="en-GB" altLang="en-US" dirty="0"/>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
        <p:nvSpPr>
          <p:cNvPr id="11" name="Title 10"/>
          <p:cNvSpPr>
            <a:spLocks noGrp="1"/>
          </p:cNvSpPr>
          <p:nvPr>
            <p:ph type="title"/>
          </p:nvPr>
        </p:nvSpPr>
        <p:spPr/>
        <p:txBody>
          <a:bodyPr/>
          <a:lstStyle/>
          <a:p>
            <a:r>
              <a:rPr lang="en-US"/>
              <a:t>Click to edit Master title style</a:t>
            </a:r>
            <a:endParaRPr lang="en-GB" dirty="0"/>
          </a:p>
        </p:txBody>
      </p:sp>
      <p:sp>
        <p:nvSpPr>
          <p:cNvPr id="4" name="Content Placeholder 3"/>
          <p:cNvSpPr>
            <a:spLocks noGrp="1"/>
          </p:cNvSpPr>
          <p:nvPr>
            <p:ph sz="quarter" idx="12"/>
          </p:nvPr>
        </p:nvSpPr>
        <p:spPr>
          <a:xfrm>
            <a:off x="611188" y="1268412"/>
            <a:ext cx="8208962" cy="4392000"/>
          </a:xfrm>
        </p:spPr>
        <p:txBody>
          <a:bodyPr/>
          <a:lstStyle>
            <a:lvl1pPr marL="457200" indent="-457200">
              <a:buFont typeface="+mj-lt"/>
              <a:buAutoNum type="arabicPeriod"/>
              <a:defRPr/>
            </a:lvl1pPr>
            <a:lvl2pPr marL="909637" indent="-457200">
              <a:defRPr lang="en-US" sz="2400" kern="1200" dirty="0" smtClean="0">
                <a:solidFill>
                  <a:schemeClr val="tx1"/>
                </a:solidFill>
                <a:latin typeface="Frutiger LT 45 Light" pitchFamily="34" charset="0"/>
                <a:ea typeface="+mn-ea"/>
                <a:cs typeface="+mn-cs"/>
              </a:defRPr>
            </a:lvl2pPr>
            <a:lvl3pPr marL="1090612" indent="-342900">
              <a:defRPr lang="en-US" sz="2400" kern="1200" dirty="0" smtClean="0">
                <a:solidFill>
                  <a:schemeClr val="tx1"/>
                </a:solidFill>
                <a:latin typeface="Frutiger LT 45 Light" pitchFamily="34" charset="0"/>
                <a:ea typeface="+mn-ea"/>
                <a:cs typeface="+mn-cs"/>
              </a:defRPr>
            </a:lvl3pPr>
            <a:lvl4pPr marL="1373188" indent="-342900">
              <a:defRPr lang="en-US" sz="2400" kern="1200" dirty="0" smtClean="0">
                <a:solidFill>
                  <a:schemeClr val="tx1"/>
                </a:solidFill>
                <a:latin typeface="Frutiger LT 45 Light" pitchFamily="34" charset="0"/>
                <a:ea typeface="+mn-ea"/>
                <a:cs typeface="+mn-cs"/>
              </a:defRPr>
            </a:lvl4pPr>
            <a:lvl5pPr marL="1679575" indent="-342900">
              <a:defRPr lang="en-GB" sz="2400" kern="1200" dirty="0">
                <a:solidFill>
                  <a:schemeClr val="tx1"/>
                </a:solidFill>
                <a:latin typeface="Frutiger LT 45 Light"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5867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ideo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Media Placeholder 8"/>
          <p:cNvSpPr>
            <a:spLocks noGrp="1"/>
          </p:cNvSpPr>
          <p:nvPr>
            <p:ph type="media" sz="quarter" idx="10"/>
          </p:nvPr>
        </p:nvSpPr>
        <p:spPr>
          <a:xfrm>
            <a:off x="611189" y="1773238"/>
            <a:ext cx="8208962" cy="4824412"/>
          </a:xfrm>
        </p:spPr>
        <p:txBody>
          <a:bodyPr/>
          <a:lstStyle/>
          <a:p>
            <a:r>
              <a:rPr lang="en-US"/>
              <a:t>Click icon to add media</a:t>
            </a:r>
            <a:endParaRPr lang="en-GB"/>
          </a:p>
        </p:txBody>
      </p:sp>
    </p:spTree>
    <p:extLst>
      <p:ext uri="{BB962C8B-B14F-4D97-AF65-F5344CB8AC3E}">
        <p14:creationId xmlns:p14="http://schemas.microsoft.com/office/powerpoint/2010/main" val="396622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Welcome Option 1">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0A39D6-9104-8248-BF8B-84C863B12714}"/>
              </a:ext>
            </a:extLst>
          </p:cNvPr>
          <p:cNvSpPr txBox="1">
            <a:spLocks noChangeArrowheads="1"/>
          </p:cNvSpPr>
          <p:nvPr/>
        </p:nvSpPr>
        <p:spPr bwMode="auto">
          <a:xfrm>
            <a:off x="2411413" y="2924175"/>
            <a:ext cx="4105275" cy="1108075"/>
          </a:xfrm>
          <a:prstGeom prst="rect">
            <a:avLst/>
          </a:prstGeom>
          <a:solidFill>
            <a:schemeClr val="bg1"/>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6400" b="1">
                <a:solidFill>
                  <a:schemeClr val="accent1"/>
                </a:solidFill>
              </a:rPr>
              <a:t>Welcome</a:t>
            </a:r>
          </a:p>
        </p:txBody>
      </p:sp>
      <p:sp>
        <p:nvSpPr>
          <p:cNvPr id="3" name="Footer Placeholder 4">
            <a:extLst>
              <a:ext uri="{FF2B5EF4-FFF2-40B4-BE49-F238E27FC236}">
                <a16:creationId xmlns:a16="http://schemas.microsoft.com/office/drawing/2014/main" id="{3217E26F-927A-544F-BF43-68EB63C0D94E}"/>
              </a:ext>
            </a:extLst>
          </p:cNvPr>
          <p:cNvSpPr>
            <a:spLocks noGrp="1"/>
          </p:cNvSpPr>
          <p:nvPr>
            <p:ph type="ftr" sz="quarter" idx="10"/>
          </p:nvPr>
        </p:nvSpPr>
        <p:spPr/>
        <p:txBody>
          <a:bodyPr/>
          <a:lstStyle>
            <a:lvl1pPr>
              <a:defRPr/>
            </a:lvl1pPr>
          </a:lstStyle>
          <a:p>
            <a:r>
              <a:rPr lang="en-GB" altLang="en-US" smtClean="0"/>
              <a:t>| EDF Energy Generation| | NOT PROTECTIVELY MARKED | © 2019 EDF Energy Ltd. All rights Reserved.</a:t>
            </a:r>
            <a:endParaRPr lang="en-GB" altLang="en-US" dirty="0"/>
          </a:p>
        </p:txBody>
      </p:sp>
      <p:sp>
        <p:nvSpPr>
          <p:cNvPr id="4" name="Slide Number Placeholder 5">
            <a:extLst>
              <a:ext uri="{FF2B5EF4-FFF2-40B4-BE49-F238E27FC236}">
                <a16:creationId xmlns:a16="http://schemas.microsoft.com/office/drawing/2014/main" id="{764801E7-2131-6B4E-A272-F66959220C1F}"/>
              </a:ext>
            </a:extLst>
          </p:cNvPr>
          <p:cNvSpPr>
            <a:spLocks noGrp="1"/>
          </p:cNvSpPr>
          <p:nvPr>
            <p:ph type="sldNum" sz="quarter" idx="11"/>
          </p:nvPr>
        </p:nvSpPr>
        <p:spPr/>
        <p:txBody>
          <a:bodyPr/>
          <a:lstStyle>
            <a:lvl1pPr>
              <a:defRPr/>
            </a:lvl1p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13415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Message">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B6BF4D-3D3E-4245-AB78-082168F68FAA}"/>
              </a:ext>
            </a:extLst>
          </p:cNvPr>
          <p:cNvSpPr txBox="1">
            <a:spLocks noChangeArrowheads="1"/>
          </p:cNvSpPr>
          <p:nvPr/>
        </p:nvSpPr>
        <p:spPr bwMode="auto">
          <a:xfrm>
            <a:off x="2286000" y="1846263"/>
            <a:ext cx="4103688" cy="523875"/>
          </a:xfrm>
          <a:prstGeom prst="rect">
            <a:avLst/>
          </a:prstGeom>
          <a:solidFill>
            <a:schemeClr val="bg1"/>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800" b="1">
                <a:solidFill>
                  <a:schemeClr val="accent1"/>
                </a:solidFill>
              </a:rPr>
              <a:t>DAILY MESSAGE</a:t>
            </a:r>
          </a:p>
        </p:txBody>
      </p:sp>
      <p:sp>
        <p:nvSpPr>
          <p:cNvPr id="12" name="Text Placeholder 10"/>
          <p:cNvSpPr>
            <a:spLocks noGrp="1"/>
          </p:cNvSpPr>
          <p:nvPr>
            <p:ph type="body" sz="quarter" idx="12"/>
          </p:nvPr>
        </p:nvSpPr>
        <p:spPr>
          <a:xfrm>
            <a:off x="2286000" y="2492375"/>
            <a:ext cx="4495800" cy="3085200"/>
          </a:xfrm>
        </p:spPr>
        <p:txBody>
          <a:bodyPr/>
          <a:lstStyle>
            <a:lvl1pPr marL="0" indent="0">
              <a:buNone/>
              <a:defRPr kumimoji="0" lang="en-US" sz="2000" b="0" i="0" u="none" strike="noStrike" kern="0" cap="none" spc="0" normalizeH="0" baseline="0" dirty="0" smtClean="0">
                <a:ln>
                  <a:noFill/>
                </a:ln>
                <a:solidFill>
                  <a:srgbClr val="000000"/>
                </a:solidFill>
                <a:effectLst/>
                <a:uLnTx/>
                <a:uFillTx/>
                <a:latin typeface="+mn-lt"/>
                <a:ea typeface="+mn-ea"/>
                <a:cs typeface="Arial"/>
              </a:defRPr>
            </a:lvl1pPr>
            <a:lvl2pPr marL="452437" indent="0">
              <a:buNone/>
              <a:defRPr sz="2000">
                <a:latin typeface="+mn-lt"/>
              </a:defRPr>
            </a:lvl2pPr>
            <a:lvl3pPr marL="747712" indent="0">
              <a:buNone/>
              <a:defRPr sz="2000">
                <a:latin typeface="+mn-lt"/>
              </a:defRPr>
            </a:lvl3pPr>
            <a:lvl4pPr marL="1030288" indent="0">
              <a:buNone/>
              <a:defRPr sz="2000">
                <a:latin typeface="+mn-lt"/>
              </a:defRPr>
            </a:lvl4pPr>
            <a:lvl5pPr marL="1336675" indent="0">
              <a:buNone/>
              <a:defRPr sz="20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6"/>
          <p:cNvSpPr>
            <a:spLocks noGrp="1"/>
          </p:cNvSpPr>
          <p:nvPr>
            <p:ph type="title"/>
          </p:nvPr>
        </p:nvSpPr>
        <p:spPr>
          <a:xfrm>
            <a:off x="5580112" y="1225574"/>
            <a:ext cx="1440160" cy="403226"/>
          </a:xfrm>
        </p:spPr>
        <p:txBody>
          <a:bodyPr anchor="ctr"/>
          <a:lstStyle>
            <a:lvl1pPr algn="ctr" rtl="0" eaLnBrk="1" fontAlgn="base" hangingPunct="1">
              <a:lnSpc>
                <a:spcPts val="1800"/>
              </a:lnSpc>
              <a:spcBef>
                <a:spcPct val="0"/>
              </a:spcBef>
              <a:spcAft>
                <a:spcPct val="0"/>
              </a:spcAft>
              <a:defRPr kumimoji="0" lang="en-GB" sz="1800" b="0" i="0" u="none" strike="noStrike" kern="0" cap="none" spc="0" normalizeH="0" baseline="0" dirty="0">
                <a:ln>
                  <a:noFill/>
                </a:ln>
                <a:solidFill>
                  <a:schemeClr val="bg1"/>
                </a:solidFill>
                <a:effectLst/>
                <a:uLnTx/>
                <a:uFillTx/>
                <a:latin typeface="+mn-lt"/>
                <a:ea typeface="+mj-ea"/>
                <a:cs typeface="Arial"/>
              </a:defRPr>
            </a:lvl1pPr>
          </a:lstStyle>
          <a:p>
            <a:r>
              <a:rPr lang="en-US" smtClean="0"/>
              <a:t>Click to edit Master title style</a:t>
            </a:r>
            <a:endParaRPr lang="en-GB" dirty="0"/>
          </a:p>
        </p:txBody>
      </p:sp>
      <p:sp>
        <p:nvSpPr>
          <p:cNvPr id="5" name="Footer Placeholder 1">
            <a:extLst>
              <a:ext uri="{FF2B5EF4-FFF2-40B4-BE49-F238E27FC236}">
                <a16:creationId xmlns:a16="http://schemas.microsoft.com/office/drawing/2014/main" id="{B0EACF89-2097-D34E-8922-60D5D263E6F7}"/>
              </a:ext>
            </a:extLst>
          </p:cNvPr>
          <p:cNvSpPr>
            <a:spLocks noGrp="1"/>
          </p:cNvSpPr>
          <p:nvPr>
            <p:ph type="ftr" sz="quarter" idx="13"/>
          </p:nvPr>
        </p:nvSpPr>
        <p:spPr/>
        <p:txBody>
          <a:bodyPr/>
          <a:lstStyle>
            <a:lvl1pPr>
              <a:defRPr/>
            </a:lvl1pPr>
          </a:lstStyle>
          <a:p>
            <a:r>
              <a:rPr lang="en-GB" altLang="en-US" smtClean="0"/>
              <a:t>| EDF Energy Generation| | NOT PROTECTIVELY MARKED | © 2019 EDF Energy Ltd. All rights Reserved.</a:t>
            </a:r>
            <a:endParaRPr lang="en-GB" altLang="en-US" dirty="0"/>
          </a:p>
        </p:txBody>
      </p:sp>
      <p:sp>
        <p:nvSpPr>
          <p:cNvPr id="6" name="Slide Number Placeholder 4">
            <a:extLst>
              <a:ext uri="{FF2B5EF4-FFF2-40B4-BE49-F238E27FC236}">
                <a16:creationId xmlns:a16="http://schemas.microsoft.com/office/drawing/2014/main" id="{8B2EB2B6-F988-E54B-BDD3-84219710F250}"/>
              </a:ext>
            </a:extLst>
          </p:cNvPr>
          <p:cNvSpPr>
            <a:spLocks noGrp="1"/>
          </p:cNvSpPr>
          <p:nvPr>
            <p:ph type="sldNum" sz="quarter" idx="14"/>
          </p:nvPr>
        </p:nvSpPr>
        <p:spPr/>
        <p:txBody>
          <a:bodyPr/>
          <a:lstStyle>
            <a:lvl1pPr>
              <a:defRPr/>
            </a:lvl1pPr>
          </a:lstStyle>
          <a:p>
            <a:fld id="{352D268D-E5DB-4D76-8C43-F544D2039CA0}" type="slidenum">
              <a:rPr lang="en-GB" altLang="en-US" smtClean="0"/>
              <a:pPr/>
              <a:t>‹#›</a:t>
            </a:fld>
            <a:endParaRPr lang="en-GB" altLang="en-US" dirty="0"/>
          </a:p>
        </p:txBody>
      </p:sp>
    </p:spTree>
    <p:extLst>
      <p:ext uri="{BB962C8B-B14F-4D97-AF65-F5344CB8AC3E}">
        <p14:creationId xmlns:p14="http://schemas.microsoft.com/office/powerpoint/2010/main" val="276281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000" y="2672976"/>
            <a:ext cx="6912000" cy="540000"/>
          </a:xfrm>
        </p:spPr>
        <p:txBody>
          <a:bodyPr anchor="b"/>
          <a:lstStyle>
            <a:lvl1pPr>
              <a:defRPr b="1" cap="none" baseline="0">
                <a:latin typeface="+mn-lt"/>
              </a:defRPr>
            </a:lvl1pPr>
          </a:lstStyle>
          <a:p>
            <a:r>
              <a:rPr lang="en-US" smtClean="0"/>
              <a:t>Click to edit Master title style</a:t>
            </a:r>
            <a:endParaRPr lang="en-GB" dirty="0"/>
          </a:p>
        </p:txBody>
      </p:sp>
      <p:sp>
        <p:nvSpPr>
          <p:cNvPr id="11" name="Subtitle 2"/>
          <p:cNvSpPr>
            <a:spLocks noGrp="1"/>
          </p:cNvSpPr>
          <p:nvPr>
            <p:ph type="subTitle" idx="1"/>
          </p:nvPr>
        </p:nvSpPr>
        <p:spPr>
          <a:xfrm>
            <a:off x="1080000" y="3212976"/>
            <a:ext cx="6912000" cy="432000"/>
          </a:xfrm>
        </p:spPr>
        <p:txBody>
          <a:bodyPr>
            <a:normAutofit/>
          </a:bodyPr>
          <a:lstStyle>
            <a:lvl1pPr marL="0" indent="0" algn="l">
              <a:buNone/>
              <a:defRPr lang="en-GB" sz="1800" kern="1200" cap="none" baseline="0" dirty="0" smtClean="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6">
            <a:extLst>
              <a:ext uri="{FF2B5EF4-FFF2-40B4-BE49-F238E27FC236}">
                <a16:creationId xmlns:a16="http://schemas.microsoft.com/office/drawing/2014/main" id="{D6234A35-6BB4-E64E-85CB-F3755C84A395}"/>
              </a:ext>
            </a:extLst>
          </p:cNvPr>
          <p:cNvSpPr>
            <a:spLocks noGrp="1"/>
          </p:cNvSpPr>
          <p:nvPr>
            <p:ph type="ftr" sz="quarter" idx="10"/>
          </p:nvPr>
        </p:nvSpPr>
        <p:spPr/>
        <p:txBody>
          <a:bodyPr/>
          <a:lstStyle>
            <a:lvl1pPr>
              <a:defRPr/>
            </a:lvl1pPr>
          </a:lstStyle>
          <a:p>
            <a:r>
              <a:rPr lang="en-GB" altLang="en-US" smtClean="0"/>
              <a:t>| EDF Energy Generation| | NOT PROTECTIVELY MARKED | © 2019 EDF Energy Ltd. All rights Reserved.</a:t>
            </a:r>
            <a:endParaRPr lang="en-GB" altLang="en-US" dirty="0"/>
          </a:p>
        </p:txBody>
      </p:sp>
      <p:sp>
        <p:nvSpPr>
          <p:cNvPr id="5" name="Slide Number Placeholder 7">
            <a:extLst>
              <a:ext uri="{FF2B5EF4-FFF2-40B4-BE49-F238E27FC236}">
                <a16:creationId xmlns:a16="http://schemas.microsoft.com/office/drawing/2014/main" id="{9AE15069-8C70-234D-BA10-BA656BF1696D}"/>
              </a:ext>
            </a:extLst>
          </p:cNvPr>
          <p:cNvSpPr>
            <a:spLocks noGrp="1"/>
          </p:cNvSpPr>
          <p:nvPr>
            <p:ph type="sldNum" sz="quarter" idx="11"/>
          </p:nvPr>
        </p:nvSpPr>
        <p:spPr/>
        <p:txBody>
          <a:bodyPr/>
          <a:lstStyle>
            <a:lvl1pPr>
              <a:defRPr/>
            </a:lvl1p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132171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No Logo">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4EA618B-CE60-0D4B-A568-33E70F98EB5E}"/>
              </a:ext>
            </a:extLst>
          </p:cNvPr>
          <p:cNvSpPr>
            <a:spLocks noGrp="1" noChangeArrowheads="1"/>
          </p:cNvSpPr>
          <p:nvPr>
            <p:ph type="ftr" sz="quarter" idx="10"/>
          </p:nvPr>
        </p:nvSpPr>
        <p:spPr>
          <a:ln/>
        </p:spPr>
        <p:txBody>
          <a:bodyPr/>
          <a:lstStyle>
            <a:lvl1pPr>
              <a:defRPr/>
            </a:lvl1pPr>
          </a:lstStyle>
          <a:p>
            <a:r>
              <a:rPr lang="en-GB" altLang="en-US" smtClean="0"/>
              <a:t>| EDF Energy Generation| | NOT PROTECTIVELY MARKED | © 2019 EDF Energy Ltd. All rights Reserved.</a:t>
            </a:r>
            <a:endParaRPr lang="en-GB" altLang="en-US" dirty="0"/>
          </a:p>
        </p:txBody>
      </p:sp>
      <p:sp>
        <p:nvSpPr>
          <p:cNvPr id="3" name="Rectangle 14">
            <a:extLst>
              <a:ext uri="{FF2B5EF4-FFF2-40B4-BE49-F238E27FC236}">
                <a16:creationId xmlns:a16="http://schemas.microsoft.com/office/drawing/2014/main" id="{A6A4E5E1-7226-E640-885D-54B1F5AA5484}"/>
              </a:ext>
            </a:extLst>
          </p:cNvPr>
          <p:cNvSpPr>
            <a:spLocks noGrp="1" noChangeArrowheads="1"/>
          </p:cNvSpPr>
          <p:nvPr>
            <p:ph type="sldNum" sz="quarter" idx="11"/>
          </p:nvPr>
        </p:nvSpPr>
        <p:spPr>
          <a:ln/>
        </p:spPr>
        <p:txBody>
          <a:bodyPr/>
          <a:lstStyle>
            <a:lvl1pPr>
              <a:defRPr/>
            </a:lvl1p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36397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s and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GB" dirty="0"/>
          </a:p>
        </p:txBody>
      </p:sp>
      <p:sp>
        <p:nvSpPr>
          <p:cNvPr id="12" name="Content Placeholder 3"/>
          <p:cNvSpPr>
            <a:spLocks noGrp="1"/>
          </p:cNvSpPr>
          <p:nvPr>
            <p:ph sz="quarter" idx="12"/>
          </p:nvPr>
        </p:nvSpPr>
        <p:spPr>
          <a:xfrm>
            <a:off x="611188" y="1268412"/>
            <a:ext cx="8208962" cy="4392000"/>
          </a:xfrm>
        </p:spPr>
        <p:txBody>
          <a:bodyPr/>
          <a:lstStyle>
            <a:lvl1pPr marL="342900" indent="-342900">
              <a:buFont typeface="Arial" panose="020B0604020202020204" pitchFamily="34" charset="0"/>
              <a:buChar char="•"/>
              <a:defRPr>
                <a:latin typeface="+mn-lt"/>
              </a:defRPr>
            </a:lvl1pPr>
            <a:lvl2pPr marL="909637" indent="-457200">
              <a:defRPr lang="en-US" sz="2400" kern="1200" dirty="0" smtClean="0">
                <a:solidFill>
                  <a:schemeClr val="tx1"/>
                </a:solidFill>
                <a:latin typeface="+mn-lt"/>
                <a:ea typeface="+mn-ea"/>
                <a:cs typeface="+mn-cs"/>
              </a:defRPr>
            </a:lvl2pPr>
            <a:lvl3pPr marL="1090612" indent="-342900">
              <a:defRPr lang="en-US" sz="2400" kern="1200" dirty="0" smtClean="0">
                <a:solidFill>
                  <a:schemeClr val="tx1"/>
                </a:solidFill>
                <a:latin typeface="+mn-lt"/>
                <a:ea typeface="+mn-ea"/>
                <a:cs typeface="+mn-cs"/>
              </a:defRPr>
            </a:lvl3pPr>
            <a:lvl4pPr marL="1373188" indent="-342900">
              <a:defRPr lang="en-US" sz="2400" kern="1200" dirty="0" smtClean="0">
                <a:solidFill>
                  <a:schemeClr val="tx1"/>
                </a:solidFill>
                <a:latin typeface="+mn-lt"/>
                <a:ea typeface="+mn-ea"/>
                <a:cs typeface="+mn-cs"/>
              </a:defRPr>
            </a:lvl4pPr>
            <a:lvl5pPr marL="1679575" indent="-342900">
              <a:defRPr lang="en-GB" sz="2400" kern="1200" dirty="0">
                <a:solidFill>
                  <a:schemeClr val="tx1"/>
                </a:solidFill>
                <a:latin typeface="+mn-lt"/>
                <a:ea typeface="+mn-ea"/>
                <a:cs typeface="+mn-cs"/>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8">
            <a:extLst>
              <a:ext uri="{FF2B5EF4-FFF2-40B4-BE49-F238E27FC236}">
                <a16:creationId xmlns:a16="http://schemas.microsoft.com/office/drawing/2014/main" id="{C492A542-9659-AD41-92AF-476FF4D537CB}"/>
              </a:ext>
            </a:extLst>
          </p:cNvPr>
          <p:cNvSpPr>
            <a:spLocks noGrp="1" noChangeArrowheads="1"/>
          </p:cNvSpPr>
          <p:nvPr>
            <p:ph type="ftr" sz="quarter" idx="13"/>
          </p:nvPr>
        </p:nvSpPr>
        <p:spPr>
          <a:ln/>
        </p:spPr>
        <p:txBody>
          <a:bodyPr/>
          <a:lstStyle>
            <a:lvl1pPr>
              <a:defRPr/>
            </a:lvl1pPr>
          </a:lstStyle>
          <a:p>
            <a:r>
              <a:rPr lang="en-GB" altLang="en-US" smtClean="0"/>
              <a:t>| EDF Energy Generation| | NOT PROTECTIVELY MARKED | © 2019 EDF Energy Ltd. All rights Reserved.</a:t>
            </a:r>
            <a:endParaRPr lang="en-GB" altLang="en-US" dirty="0"/>
          </a:p>
        </p:txBody>
      </p:sp>
      <p:sp>
        <p:nvSpPr>
          <p:cNvPr id="5" name="Rectangle 14">
            <a:extLst>
              <a:ext uri="{FF2B5EF4-FFF2-40B4-BE49-F238E27FC236}">
                <a16:creationId xmlns:a16="http://schemas.microsoft.com/office/drawing/2014/main" id="{B249D46F-A0A4-A54D-8ECF-094CDBF36B06}"/>
              </a:ext>
            </a:extLst>
          </p:cNvPr>
          <p:cNvSpPr>
            <a:spLocks noGrp="1" noChangeArrowheads="1"/>
          </p:cNvSpPr>
          <p:nvPr>
            <p:ph type="sldNum" sz="quarter" idx="14"/>
          </p:nvPr>
        </p:nvSpPr>
        <p:spPr>
          <a:ln/>
        </p:spPr>
        <p:txBody>
          <a:bodyPr/>
          <a:lstStyle>
            <a:lvl1pPr>
              <a:defRPr/>
            </a:lvl1p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89491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umbers and Bullet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GB" dirty="0"/>
          </a:p>
        </p:txBody>
      </p:sp>
      <p:sp>
        <p:nvSpPr>
          <p:cNvPr id="4" name="Content Placeholder 3"/>
          <p:cNvSpPr>
            <a:spLocks noGrp="1"/>
          </p:cNvSpPr>
          <p:nvPr>
            <p:ph sz="quarter" idx="12"/>
          </p:nvPr>
        </p:nvSpPr>
        <p:spPr>
          <a:xfrm>
            <a:off x="611188" y="1268412"/>
            <a:ext cx="8208962" cy="4392000"/>
          </a:xfrm>
        </p:spPr>
        <p:txBody>
          <a:bodyPr/>
          <a:lstStyle>
            <a:lvl1pPr marL="457200" indent="-457200">
              <a:buFont typeface="+mj-lt"/>
              <a:buAutoNum type="arabicPeriod"/>
              <a:defRPr>
                <a:latin typeface="+mn-lt"/>
              </a:defRPr>
            </a:lvl1pPr>
            <a:lvl2pPr marL="909637" indent="-457200">
              <a:defRPr lang="en-US" sz="2400" kern="1200" dirty="0" smtClean="0">
                <a:solidFill>
                  <a:schemeClr val="tx1"/>
                </a:solidFill>
                <a:latin typeface="+mn-lt"/>
                <a:ea typeface="+mn-ea"/>
                <a:cs typeface="+mn-cs"/>
              </a:defRPr>
            </a:lvl2pPr>
            <a:lvl3pPr marL="1090612" indent="-342900">
              <a:defRPr lang="en-US" sz="2400" kern="1200" dirty="0" smtClean="0">
                <a:solidFill>
                  <a:schemeClr val="tx1"/>
                </a:solidFill>
                <a:latin typeface="+mn-lt"/>
                <a:ea typeface="+mn-ea"/>
                <a:cs typeface="+mn-cs"/>
              </a:defRPr>
            </a:lvl3pPr>
            <a:lvl4pPr marL="1373188" indent="-342900">
              <a:defRPr lang="en-US" sz="2400" kern="1200" dirty="0" smtClean="0">
                <a:solidFill>
                  <a:schemeClr val="tx1"/>
                </a:solidFill>
                <a:latin typeface="+mn-lt"/>
                <a:ea typeface="+mn-ea"/>
                <a:cs typeface="+mn-cs"/>
              </a:defRPr>
            </a:lvl4pPr>
            <a:lvl5pPr marL="1679575" indent="-342900">
              <a:defRPr lang="en-GB" sz="2400" kern="1200" dirty="0">
                <a:solidFill>
                  <a:schemeClr val="tx1"/>
                </a:solidFill>
                <a:latin typeface="+mn-lt"/>
                <a:ea typeface="+mn-ea"/>
                <a:cs typeface="+mn-cs"/>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8">
            <a:extLst>
              <a:ext uri="{FF2B5EF4-FFF2-40B4-BE49-F238E27FC236}">
                <a16:creationId xmlns:a16="http://schemas.microsoft.com/office/drawing/2014/main" id="{1E4469C7-1E33-BE45-B845-DB0E0BB87E58}"/>
              </a:ext>
            </a:extLst>
          </p:cNvPr>
          <p:cNvSpPr>
            <a:spLocks noGrp="1" noChangeArrowheads="1"/>
          </p:cNvSpPr>
          <p:nvPr>
            <p:ph type="ftr" sz="quarter" idx="13"/>
          </p:nvPr>
        </p:nvSpPr>
        <p:spPr>
          <a:ln/>
        </p:spPr>
        <p:txBody>
          <a:bodyPr/>
          <a:lstStyle>
            <a:lvl1pPr>
              <a:defRPr/>
            </a:lvl1pPr>
          </a:lstStyle>
          <a:p>
            <a:r>
              <a:rPr lang="en-GB" altLang="en-US" smtClean="0"/>
              <a:t>| EDF Energy Generation| | NOT PROTECTIVELY MARKED | © 2019 EDF Energy Ltd. All rights Reserved.</a:t>
            </a:r>
            <a:endParaRPr lang="en-GB" altLang="en-US" dirty="0"/>
          </a:p>
        </p:txBody>
      </p:sp>
      <p:sp>
        <p:nvSpPr>
          <p:cNvPr id="6" name="Rectangle 14">
            <a:extLst>
              <a:ext uri="{FF2B5EF4-FFF2-40B4-BE49-F238E27FC236}">
                <a16:creationId xmlns:a16="http://schemas.microsoft.com/office/drawing/2014/main" id="{9748CC50-2B36-B742-8FE2-1EE59ABD977F}"/>
              </a:ext>
            </a:extLst>
          </p:cNvPr>
          <p:cNvSpPr>
            <a:spLocks noGrp="1" noChangeArrowheads="1"/>
          </p:cNvSpPr>
          <p:nvPr>
            <p:ph type="sldNum" sz="quarter" idx="14"/>
          </p:nvPr>
        </p:nvSpPr>
        <p:spPr>
          <a:ln/>
        </p:spPr>
        <p:txBody>
          <a:bodyPr/>
          <a:lstStyle>
            <a:lvl1pPr>
              <a:defRPr/>
            </a:lvl1p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126167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2400" cy="867105"/>
          </a:xfrm>
        </p:spPr>
        <p:txBody>
          <a:bodyPr/>
          <a:lstStyle/>
          <a:p>
            <a:r>
              <a:rPr lang="en-US" smtClean="0"/>
              <a:t>Click to edit Master title style</a:t>
            </a:r>
            <a:endParaRPr lang="en-GB" dirty="0"/>
          </a:p>
        </p:txBody>
      </p:sp>
      <p:sp>
        <p:nvSpPr>
          <p:cNvPr id="3" name="Footer Placeholder 5">
            <a:extLst>
              <a:ext uri="{FF2B5EF4-FFF2-40B4-BE49-F238E27FC236}">
                <a16:creationId xmlns:a16="http://schemas.microsoft.com/office/drawing/2014/main" id="{2E61DAF2-961B-6646-965F-D899C1AAFEDC}"/>
              </a:ext>
            </a:extLst>
          </p:cNvPr>
          <p:cNvSpPr>
            <a:spLocks noGrp="1"/>
          </p:cNvSpPr>
          <p:nvPr>
            <p:ph type="ftr" sz="quarter" idx="10"/>
          </p:nvPr>
        </p:nvSpPr>
        <p:spPr/>
        <p:txBody>
          <a:bodyPr/>
          <a:lstStyle>
            <a:lvl1pPr>
              <a:defRPr/>
            </a:lvl1pPr>
          </a:lstStyle>
          <a:p>
            <a:r>
              <a:rPr lang="en-GB" altLang="en-US" smtClean="0"/>
              <a:t>| EDF Energy Generation| | NOT PROTECTIVELY MARKED | © 2019 EDF Energy Ltd. All rights Reserved.</a:t>
            </a:r>
            <a:endParaRPr lang="en-GB" altLang="en-US" dirty="0"/>
          </a:p>
        </p:txBody>
      </p:sp>
      <p:sp>
        <p:nvSpPr>
          <p:cNvPr id="4" name="Slide Number Placeholder 6">
            <a:extLst>
              <a:ext uri="{FF2B5EF4-FFF2-40B4-BE49-F238E27FC236}">
                <a16:creationId xmlns:a16="http://schemas.microsoft.com/office/drawing/2014/main" id="{8587908A-AE41-F54B-B460-40C4ABFD1200}"/>
              </a:ext>
            </a:extLst>
          </p:cNvPr>
          <p:cNvSpPr>
            <a:spLocks noGrp="1"/>
          </p:cNvSpPr>
          <p:nvPr>
            <p:ph type="sldNum" sz="quarter" idx="11"/>
          </p:nvPr>
        </p:nvSpPr>
        <p:spPr/>
        <p:txBody>
          <a:bodyPr/>
          <a:lstStyle>
            <a:lvl1pPr>
              <a:defRPr/>
            </a:lvl1p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373919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9" name="Media Placeholder 8"/>
          <p:cNvSpPr>
            <a:spLocks noGrp="1"/>
          </p:cNvSpPr>
          <p:nvPr>
            <p:ph type="media" sz="quarter" idx="10"/>
          </p:nvPr>
        </p:nvSpPr>
        <p:spPr>
          <a:xfrm>
            <a:off x="611189" y="1773238"/>
            <a:ext cx="8208962" cy="4824412"/>
          </a:xfrm>
        </p:spPr>
        <p:txBody>
          <a:bodyPr rtlCol="0">
            <a:normAutofit/>
          </a:bodyPr>
          <a:lstStyle>
            <a:lvl1pPr marL="0" indent="0">
              <a:buNone/>
              <a:defRPr/>
            </a:lvl1pPr>
          </a:lstStyle>
          <a:p>
            <a:pPr lvl="0"/>
            <a:r>
              <a:rPr lang="en-US" noProof="0" smtClean="0"/>
              <a:t>Click icon to add media</a:t>
            </a:r>
            <a:endParaRPr lang="en-GB" noProof="0" dirty="0"/>
          </a:p>
        </p:txBody>
      </p:sp>
    </p:spTree>
    <p:extLst>
      <p:ext uri="{BB962C8B-B14F-4D97-AF65-F5344CB8AC3E}">
        <p14:creationId xmlns:p14="http://schemas.microsoft.com/office/powerpoint/2010/main" val="141458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B754E9-6B8B-8242-A939-93364292CBFE}"/>
              </a:ext>
            </a:extLst>
          </p:cNvPr>
          <p:cNvSpPr>
            <a:spLocks noGrp="1" noChangeArrowheads="1"/>
          </p:cNvSpPr>
          <p:nvPr>
            <p:ph type="title"/>
          </p:nvPr>
        </p:nvSpPr>
        <p:spPr bwMode="auto">
          <a:xfrm>
            <a:off x="596900" y="425450"/>
            <a:ext cx="82232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a:p>
        </p:txBody>
      </p:sp>
      <p:sp>
        <p:nvSpPr>
          <p:cNvPr id="1027" name="Text Placeholder 2">
            <a:extLst>
              <a:ext uri="{FF2B5EF4-FFF2-40B4-BE49-F238E27FC236}">
                <a16:creationId xmlns:a16="http://schemas.microsoft.com/office/drawing/2014/main" id="{2F1F5ED7-CBBD-5D40-9A89-D44A935CAC26}"/>
              </a:ext>
            </a:extLst>
          </p:cNvPr>
          <p:cNvSpPr>
            <a:spLocks noGrp="1" noChangeArrowheads="1"/>
          </p:cNvSpPr>
          <p:nvPr>
            <p:ph type="body" idx="1"/>
          </p:nvPr>
        </p:nvSpPr>
        <p:spPr bwMode="auto">
          <a:xfrm>
            <a:off x="582613" y="1300163"/>
            <a:ext cx="8237537"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a:p>
        </p:txBody>
      </p:sp>
      <p:sp>
        <p:nvSpPr>
          <p:cNvPr id="7" name="Rectangle 8">
            <a:extLst>
              <a:ext uri="{FF2B5EF4-FFF2-40B4-BE49-F238E27FC236}">
                <a16:creationId xmlns:a16="http://schemas.microsoft.com/office/drawing/2014/main" id="{68F2B0FE-0ECE-2949-B56D-9F220062E8F0}"/>
              </a:ext>
            </a:extLst>
          </p:cNvPr>
          <p:cNvSpPr>
            <a:spLocks noGrp="1" noChangeArrowheads="1"/>
          </p:cNvSpPr>
          <p:nvPr>
            <p:ph type="ftr" sz="quarter" idx="3"/>
          </p:nvPr>
        </p:nvSpPr>
        <p:spPr bwMode="auto">
          <a:xfrm>
            <a:off x="684213" y="6346825"/>
            <a:ext cx="6172200" cy="40322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eaLnBrk="1" fontAlgn="auto" hangingPunct="1">
              <a:spcBef>
                <a:spcPts val="0"/>
              </a:spcBef>
              <a:spcAft>
                <a:spcPts val="0"/>
              </a:spcAft>
              <a:defRPr sz="700">
                <a:solidFill>
                  <a:schemeClr val="tx1"/>
                </a:solidFill>
                <a:latin typeface="+mn-lt"/>
              </a:defRPr>
            </a:lvl1pPr>
          </a:lstStyle>
          <a:p>
            <a:r>
              <a:rPr lang="en-GB" altLang="en-US" smtClean="0"/>
              <a:t>| EDF Energy Generation| | NOT PROTECTIVELY MARKED | © 2019 EDF Energy Ltd. All rights Reserved.</a:t>
            </a:r>
            <a:endParaRPr lang="en-GB" altLang="en-US" dirty="0"/>
          </a:p>
        </p:txBody>
      </p:sp>
      <p:sp>
        <p:nvSpPr>
          <p:cNvPr id="8" name="Rectangle 14">
            <a:extLst>
              <a:ext uri="{FF2B5EF4-FFF2-40B4-BE49-F238E27FC236}">
                <a16:creationId xmlns:a16="http://schemas.microsoft.com/office/drawing/2014/main" id="{C0B061E9-3B86-4644-A556-45178B242F62}"/>
              </a:ext>
            </a:extLst>
          </p:cNvPr>
          <p:cNvSpPr>
            <a:spLocks noGrp="1" noChangeArrowheads="1"/>
          </p:cNvSpPr>
          <p:nvPr>
            <p:ph type="sldNum" sz="quarter" idx="4"/>
          </p:nvPr>
        </p:nvSpPr>
        <p:spPr bwMode="auto">
          <a:xfrm>
            <a:off x="250825" y="6346825"/>
            <a:ext cx="431800" cy="4032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l" eaLnBrk="0" fontAlgn="auto" hangingPunct="0">
              <a:spcBef>
                <a:spcPts val="0"/>
              </a:spcBef>
              <a:spcAft>
                <a:spcPts val="0"/>
              </a:spcAft>
              <a:defRPr sz="1000">
                <a:solidFill>
                  <a:schemeClr val="tx1"/>
                </a:solidFill>
                <a:latin typeface="+mn-lt"/>
              </a:defRPr>
            </a:lvl1pPr>
          </a:lstStyle>
          <a:p>
            <a:fld id="{352D268D-E5DB-4D76-8C43-F544D2039CA0}" type="slidenum">
              <a:rPr lang="en-GB" altLang="en-US" smtClean="0"/>
              <a:pPr/>
              <a:t>‹#›</a:t>
            </a:fld>
            <a:endParaRPr lang="en-GB" altLang="en-US" dirty="0"/>
          </a:p>
        </p:txBody>
      </p:sp>
    </p:spTree>
    <p:extLst>
      <p:ext uri="{BB962C8B-B14F-4D97-AF65-F5344CB8AC3E}">
        <p14:creationId xmlns:p14="http://schemas.microsoft.com/office/powerpoint/2010/main" val="35988043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49" r:id="rId11"/>
    <p:sldLayoutId id="2147483673" r:id="rId12"/>
    <p:sldLayoutId id="2147483650" r:id="rId13"/>
    <p:sldLayoutId id="2147483670" r:id="rId14"/>
    <p:sldLayoutId id="2147483672" r:id="rId15"/>
  </p:sldLayoutIdLst>
  <p:hf hdr="0" dt="0"/>
  <p:txStyles>
    <p:titleStyle>
      <a:lvl1pPr algn="l" rtl="0" eaLnBrk="1" fontAlgn="base" hangingPunct="1">
        <a:spcBef>
          <a:spcPct val="0"/>
        </a:spcBef>
        <a:spcAft>
          <a:spcPct val="0"/>
        </a:spcAft>
        <a:defRPr lang="en-GB" sz="2800" kern="1200" dirty="0">
          <a:solidFill>
            <a:schemeClr val="accent1"/>
          </a:solidFill>
          <a:latin typeface="+mn-lt"/>
          <a:ea typeface="+mj-ea"/>
          <a:cs typeface="+mj-cs"/>
        </a:defRPr>
      </a:lvl1pPr>
      <a:lvl2pPr algn="l" rtl="0" eaLnBrk="1" fontAlgn="base" hangingPunct="1">
        <a:spcBef>
          <a:spcPct val="0"/>
        </a:spcBef>
        <a:spcAft>
          <a:spcPct val="0"/>
        </a:spcAft>
        <a:defRPr sz="2800">
          <a:solidFill>
            <a:schemeClr val="accent1"/>
          </a:solidFill>
          <a:latin typeface="Arial" panose="020B0604020202020204" pitchFamily="34" charset="0"/>
        </a:defRPr>
      </a:lvl2pPr>
      <a:lvl3pPr algn="l" rtl="0" eaLnBrk="1" fontAlgn="base" hangingPunct="1">
        <a:spcBef>
          <a:spcPct val="0"/>
        </a:spcBef>
        <a:spcAft>
          <a:spcPct val="0"/>
        </a:spcAft>
        <a:defRPr sz="2800">
          <a:solidFill>
            <a:schemeClr val="accent1"/>
          </a:solidFill>
          <a:latin typeface="Arial" panose="020B0604020202020204" pitchFamily="34" charset="0"/>
        </a:defRPr>
      </a:lvl3pPr>
      <a:lvl4pPr algn="l" rtl="0" eaLnBrk="1" fontAlgn="base" hangingPunct="1">
        <a:spcBef>
          <a:spcPct val="0"/>
        </a:spcBef>
        <a:spcAft>
          <a:spcPct val="0"/>
        </a:spcAft>
        <a:defRPr sz="2800">
          <a:solidFill>
            <a:schemeClr val="accent1"/>
          </a:solidFill>
          <a:latin typeface="Arial" panose="020B0604020202020204" pitchFamily="34" charset="0"/>
        </a:defRPr>
      </a:lvl4pPr>
      <a:lvl5pPr algn="l" rtl="0" eaLnBrk="1" fontAlgn="base" hangingPunct="1">
        <a:spcBef>
          <a:spcPct val="0"/>
        </a:spcBef>
        <a:spcAft>
          <a:spcPct val="0"/>
        </a:spcAft>
        <a:defRPr sz="2800">
          <a:solidFill>
            <a:schemeClr val="accent1"/>
          </a:solidFill>
          <a:latin typeface="Arial" panose="020B0604020202020204" pitchFamily="34" charset="0"/>
        </a:defRPr>
      </a:lvl5pPr>
      <a:lvl6pPr marL="457200" algn="l" rtl="0" eaLnBrk="1" fontAlgn="base" hangingPunct="1">
        <a:spcBef>
          <a:spcPct val="0"/>
        </a:spcBef>
        <a:spcAft>
          <a:spcPct val="0"/>
        </a:spcAft>
        <a:defRPr sz="2800">
          <a:solidFill>
            <a:schemeClr val="accent1"/>
          </a:solidFill>
          <a:latin typeface="Arial" panose="020B0604020202020204" pitchFamily="34" charset="0"/>
        </a:defRPr>
      </a:lvl6pPr>
      <a:lvl7pPr marL="914400" algn="l" rtl="0" eaLnBrk="1" fontAlgn="base" hangingPunct="1">
        <a:spcBef>
          <a:spcPct val="0"/>
        </a:spcBef>
        <a:spcAft>
          <a:spcPct val="0"/>
        </a:spcAft>
        <a:defRPr sz="2800">
          <a:solidFill>
            <a:schemeClr val="accent1"/>
          </a:solidFill>
          <a:latin typeface="Arial" panose="020B0604020202020204" pitchFamily="34" charset="0"/>
        </a:defRPr>
      </a:lvl7pPr>
      <a:lvl8pPr marL="1371600" algn="l" rtl="0" eaLnBrk="1" fontAlgn="base" hangingPunct="1">
        <a:spcBef>
          <a:spcPct val="0"/>
        </a:spcBef>
        <a:spcAft>
          <a:spcPct val="0"/>
        </a:spcAft>
        <a:defRPr sz="2800">
          <a:solidFill>
            <a:schemeClr val="accent1"/>
          </a:solidFill>
          <a:latin typeface="Arial" panose="020B0604020202020204" pitchFamily="34" charset="0"/>
        </a:defRPr>
      </a:lvl8pPr>
      <a:lvl9pPr marL="1828800" algn="l" rtl="0" eaLnBrk="1" fontAlgn="base" hangingPunct="1">
        <a:spcBef>
          <a:spcPct val="0"/>
        </a:spcBef>
        <a:spcAft>
          <a:spcPct val="0"/>
        </a:spcAft>
        <a:defRPr sz="2800">
          <a:solidFill>
            <a:schemeClr val="accent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accent1"/>
        </a:buClr>
        <a:buFont typeface="Arial" panose="020B0604020202020204" pitchFamily="34" charset="0"/>
        <a:buChar char="•"/>
        <a:defRPr lang="en-US" sz="2400" kern="1200" dirty="0">
          <a:solidFill>
            <a:schemeClr val="tx1"/>
          </a:solidFill>
          <a:latin typeface="+mn-lt"/>
          <a:ea typeface="+mn-ea"/>
          <a:cs typeface="+mn-cs"/>
        </a:defRPr>
      </a:lvl1pPr>
      <a:lvl2pPr marL="908050" indent="-457200" algn="l" rtl="0" eaLnBrk="1" fontAlgn="base" hangingPunct="1">
        <a:spcBef>
          <a:spcPct val="20000"/>
        </a:spcBef>
        <a:spcAft>
          <a:spcPct val="0"/>
        </a:spcAft>
        <a:buClr>
          <a:schemeClr val="accent1"/>
        </a:buClr>
        <a:buFont typeface="Arial" panose="020B0604020202020204" pitchFamily="34" charset="0"/>
        <a:buChar char="–"/>
        <a:defRPr lang="en-US" sz="2400" kern="1200" dirty="0">
          <a:solidFill>
            <a:schemeClr val="tx1"/>
          </a:solidFill>
          <a:latin typeface="+mn-lt"/>
          <a:ea typeface="+mn-ea"/>
          <a:cs typeface="+mn-cs"/>
        </a:defRPr>
      </a:lvl2pPr>
      <a:lvl3pPr marL="1089025" indent="-342900" algn="l" rtl="0" eaLnBrk="1" fontAlgn="base" hangingPunct="1">
        <a:spcBef>
          <a:spcPct val="20000"/>
        </a:spcBef>
        <a:spcAft>
          <a:spcPct val="0"/>
        </a:spcAft>
        <a:buClr>
          <a:schemeClr val="accent1"/>
        </a:buClr>
        <a:buFont typeface="Arial" panose="020B0604020202020204" pitchFamily="34" charset="0"/>
        <a:buChar char="•"/>
        <a:defRPr lang="en-US" sz="2400" kern="1200" dirty="0">
          <a:solidFill>
            <a:schemeClr val="tx1"/>
          </a:solidFill>
          <a:latin typeface="+mn-lt"/>
          <a:ea typeface="+mn-ea"/>
          <a:cs typeface="+mn-cs"/>
        </a:defRPr>
      </a:lvl3pPr>
      <a:lvl4pPr marL="1373188" indent="-342900" algn="l" rtl="0" eaLnBrk="1" fontAlgn="base" hangingPunct="1">
        <a:spcBef>
          <a:spcPct val="20000"/>
        </a:spcBef>
        <a:spcAft>
          <a:spcPct val="0"/>
        </a:spcAft>
        <a:buClr>
          <a:schemeClr val="accent1"/>
        </a:buClr>
        <a:buFont typeface="Arial" panose="020B0604020202020204" pitchFamily="34" charset="0"/>
        <a:buChar char="–"/>
        <a:defRPr lang="en-US" sz="2400" kern="1200" dirty="0">
          <a:solidFill>
            <a:schemeClr val="tx1"/>
          </a:solidFill>
          <a:latin typeface="+mn-lt"/>
          <a:ea typeface="+mn-ea"/>
          <a:cs typeface="+mn-cs"/>
        </a:defRPr>
      </a:lvl4pPr>
      <a:lvl5pPr marL="1679575" indent="-342900" algn="l" rtl="0" eaLnBrk="1" fontAlgn="base" hangingPunct="1">
        <a:spcBef>
          <a:spcPct val="20000"/>
        </a:spcBef>
        <a:spcAft>
          <a:spcPct val="0"/>
        </a:spcAft>
        <a:buClr>
          <a:schemeClr val="accent1"/>
        </a:buClr>
        <a:buFont typeface="Arial" panose="020B0604020202020204" pitchFamily="34" charset="0"/>
        <a:buChar char="»"/>
        <a:defRPr lang="en-GB" sz="24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 EDF Energy Generation| | NOT PROTECTIVELY MARKED | © 2019 EDF Energy Ltd. All rights Reserved.</a:t>
            </a:r>
            <a:endParaRPr lang="en-GB" altLang="en-US" dirty="0"/>
          </a:p>
        </p:txBody>
      </p:sp>
      <p:sp>
        <p:nvSpPr>
          <p:cNvPr id="5" name="Slide Number Placeholder 4"/>
          <p:cNvSpPr>
            <a:spLocks noGrp="1"/>
          </p:cNvSpPr>
          <p:nvPr>
            <p:ph type="sldNum" sz="quarter" idx="11"/>
          </p:nvPr>
        </p:nvSpPr>
        <p:spPr/>
        <p:txBody>
          <a:bodyPr/>
          <a:lstStyle/>
          <a:p>
            <a:fld id="{352D268D-E5DB-4D76-8C43-F544D2039CA0}" type="slidenum">
              <a:rPr lang="en-GB" altLang="en-US" smtClean="0"/>
              <a:pPr/>
              <a:t>1</a:t>
            </a:fld>
            <a:endParaRPr lang="en-GB" altLang="en-US"/>
          </a:p>
        </p:txBody>
      </p:sp>
    </p:spTree>
    <p:extLst>
      <p:ext uri="{BB962C8B-B14F-4D97-AF65-F5344CB8AC3E}">
        <p14:creationId xmlns:p14="http://schemas.microsoft.com/office/powerpoint/2010/main" val="901791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8A1D-B7D0-4334-BDDF-2DEDF6866E14}"/>
              </a:ext>
            </a:extLst>
          </p:cNvPr>
          <p:cNvSpPr>
            <a:spLocks noGrp="1"/>
          </p:cNvSpPr>
          <p:nvPr>
            <p:ph type="ctrTitle"/>
          </p:nvPr>
        </p:nvSpPr>
        <p:spPr/>
        <p:txBody>
          <a:bodyPr>
            <a:normAutofit/>
          </a:bodyPr>
          <a:lstStyle/>
          <a:p>
            <a:r>
              <a:rPr lang="en-GB" dirty="0"/>
              <a:t>XENAH Project </a:t>
            </a:r>
            <a:r>
              <a:rPr lang="en-GB" dirty="0" err="1" smtClean="0"/>
              <a:t>Workstreams</a:t>
            </a:r>
            <a:endParaRPr lang="en-US" dirty="0"/>
          </a:p>
        </p:txBody>
      </p:sp>
      <p:sp>
        <p:nvSpPr>
          <p:cNvPr id="5" name="Subtitle 4">
            <a:extLst>
              <a:ext uri="{FF2B5EF4-FFF2-40B4-BE49-F238E27FC236}">
                <a16:creationId xmlns:a16="http://schemas.microsoft.com/office/drawing/2014/main" id="{365EE180-0388-415A-A701-9D6A9D184440}"/>
              </a:ext>
            </a:extLst>
          </p:cNvPr>
          <p:cNvSpPr>
            <a:spLocks noGrp="1"/>
          </p:cNvSpPr>
          <p:nvPr>
            <p:ph type="subTitle" idx="1"/>
          </p:nvPr>
        </p:nvSpPr>
        <p:spPr/>
        <p:txBody>
          <a:bodyPr/>
          <a:lstStyle/>
          <a:p>
            <a:r>
              <a:rPr lang="en-GB" altLang="en-US" dirty="0"/>
              <a:t>What we aim to </a:t>
            </a:r>
            <a:r>
              <a:rPr lang="en-GB" altLang="en-US" dirty="0" smtClean="0"/>
              <a:t>achieve and where </a:t>
            </a:r>
            <a:r>
              <a:rPr lang="en-GB" altLang="en-US" dirty="0"/>
              <a:t>we currently </a:t>
            </a:r>
            <a:r>
              <a:rPr lang="en-GB" altLang="en-US" dirty="0" smtClean="0"/>
              <a:t>are</a:t>
            </a:r>
            <a:endParaRPr lang="en-GB" altLang="en-US" dirty="0"/>
          </a:p>
        </p:txBody>
      </p:sp>
      <p:sp>
        <p:nvSpPr>
          <p:cNvPr id="6" name="Footer Placeholder 5"/>
          <p:cNvSpPr>
            <a:spLocks noGrp="1"/>
          </p:cNvSpPr>
          <p:nvPr>
            <p:ph type="ftr" sz="quarter" idx="10"/>
          </p:nvPr>
        </p:nvSpPr>
        <p:spPr/>
        <p:txBody>
          <a:bodyPr/>
          <a:lstStyle/>
          <a:p>
            <a:r>
              <a:rPr lang="en-GB" altLang="en-US" smtClean="0"/>
              <a:t>| EDF Energy Generation| | NOT PROTECTIVELY MARKED | © 2019 EDF Energy Ltd. All rights Reserved.</a:t>
            </a:r>
            <a:endParaRPr lang="en-GB" altLang="en-US" dirty="0"/>
          </a:p>
        </p:txBody>
      </p:sp>
      <p:sp>
        <p:nvSpPr>
          <p:cNvPr id="7" name="Slide Number Placeholder 6"/>
          <p:cNvSpPr>
            <a:spLocks noGrp="1"/>
          </p:cNvSpPr>
          <p:nvPr>
            <p:ph type="sldNum" sz="quarter" idx="11"/>
          </p:nvPr>
        </p:nvSpPr>
        <p:spPr/>
        <p:txBody>
          <a:bodyPr/>
          <a:lstStyle/>
          <a:p>
            <a:fld id="{352D268D-E5DB-4D76-8C43-F544D2039CA0}" type="slidenum">
              <a:rPr lang="en-GB" altLang="en-US" smtClean="0"/>
              <a:pPr/>
              <a:t>10</a:t>
            </a:fld>
            <a:endParaRPr lang="en-GB" altLang="en-US"/>
          </a:p>
        </p:txBody>
      </p:sp>
    </p:spTree>
    <p:extLst>
      <p:ext uri="{BB962C8B-B14F-4D97-AF65-F5344CB8AC3E}">
        <p14:creationId xmlns:p14="http://schemas.microsoft.com/office/powerpoint/2010/main" val="2016384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XENAH - </a:t>
            </a:r>
            <a:r>
              <a:rPr lang="en-US" dirty="0" err="1" smtClean="0"/>
              <a:t>Workstreams</a:t>
            </a:r>
            <a:endParaRPr lang="en-US" dirty="0"/>
          </a:p>
        </p:txBody>
      </p:sp>
      <p:sp>
        <p:nvSpPr>
          <p:cNvPr id="10" name="TextBox 9"/>
          <p:cNvSpPr txBox="1"/>
          <p:nvPr/>
        </p:nvSpPr>
        <p:spPr>
          <a:xfrm>
            <a:off x="476496" y="2276872"/>
            <a:ext cx="8280920" cy="230832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2"/>
                </a:solidFill>
              </a:rPr>
              <a:t>Reactor stack monitoring for </a:t>
            </a:r>
            <a:r>
              <a:rPr lang="en-GB" dirty="0" smtClean="0">
                <a:solidFill>
                  <a:schemeClr val="accent2"/>
                </a:solidFill>
              </a:rPr>
              <a:t>radio xenon </a:t>
            </a:r>
            <a:r>
              <a:rPr lang="en-GB" dirty="0">
                <a:solidFill>
                  <a:schemeClr val="accent2"/>
                </a:solidFill>
              </a:rPr>
              <a:t>m</a:t>
            </a:r>
            <a:r>
              <a:rPr lang="en-GB" dirty="0" smtClean="0">
                <a:solidFill>
                  <a:schemeClr val="accent2"/>
                </a:solidFill>
              </a:rPr>
              <a:t>easurement </a:t>
            </a:r>
            <a:r>
              <a:rPr lang="en-GB" dirty="0">
                <a:solidFill>
                  <a:schemeClr val="accent2"/>
                </a:solidFill>
              </a:rPr>
              <a:t>at the </a:t>
            </a:r>
            <a:r>
              <a:rPr lang="en-GB" dirty="0" smtClean="0">
                <a:solidFill>
                  <a:schemeClr val="accent2"/>
                </a:solidFill>
              </a:rPr>
              <a:t>source (STAX</a:t>
            </a:r>
            <a:r>
              <a:rPr lang="en-GB" dirty="0" smtClean="0">
                <a:solidFill>
                  <a:schemeClr val="bg2">
                    <a:lumMod val="75000"/>
                  </a:schemeClr>
                </a:solidFill>
              </a:rPr>
              <a:t>)</a:t>
            </a:r>
            <a:endParaRPr lang="en-GB" dirty="0">
              <a:solidFill>
                <a:schemeClr val="bg2">
                  <a:lumMod val="75000"/>
                </a:schemeClr>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solidFill>
                  <a:schemeClr val="accent1">
                    <a:lumMod val="75000"/>
                  </a:schemeClr>
                </a:solidFill>
              </a:rPr>
              <a:t>Stand-off measurements of </a:t>
            </a:r>
            <a:r>
              <a:rPr lang="en-GB" dirty="0" smtClean="0">
                <a:solidFill>
                  <a:schemeClr val="accent1">
                    <a:lumMod val="75000"/>
                  </a:schemeClr>
                </a:solidFill>
              </a:rPr>
              <a:t>radio xenon </a:t>
            </a:r>
            <a:r>
              <a:rPr lang="en-GB" dirty="0">
                <a:solidFill>
                  <a:schemeClr val="accent1">
                    <a:lumMod val="75000"/>
                  </a:schemeClr>
                </a:solidFill>
              </a:rPr>
              <a:t>after several km of atmospheric transport and </a:t>
            </a:r>
            <a:r>
              <a:rPr lang="en-GB" dirty="0" smtClean="0">
                <a:solidFill>
                  <a:schemeClr val="accent1">
                    <a:lumMod val="75000"/>
                  </a:schemeClr>
                </a:solidFill>
              </a:rPr>
              <a:t>dispersion</a:t>
            </a:r>
          </a:p>
          <a:p>
            <a:endParaRPr lang="en-GB" dirty="0">
              <a:solidFill>
                <a:schemeClr val="bg2">
                  <a:lumMod val="75000"/>
                </a:schemeClr>
              </a:solidFill>
            </a:endParaRPr>
          </a:p>
          <a:p>
            <a:pPr marL="285750" indent="-285750">
              <a:buFont typeface="Arial" panose="020B0604020202020204" pitchFamily="34" charset="0"/>
              <a:buChar char="•"/>
            </a:pPr>
            <a:r>
              <a:rPr lang="en-GB" dirty="0">
                <a:solidFill>
                  <a:schemeClr val="accent2"/>
                </a:solidFill>
              </a:rPr>
              <a:t>Radionuclide measurement of environmental and regulatory samples taken at or near the power </a:t>
            </a:r>
            <a:r>
              <a:rPr lang="en-GB" dirty="0" smtClean="0">
                <a:solidFill>
                  <a:schemeClr val="accent2"/>
                </a:solidFill>
              </a:rPr>
              <a:t>station (including in-core coolant activity monitoring)</a:t>
            </a:r>
            <a:endParaRPr lang="en-GB" dirty="0">
              <a:solidFill>
                <a:schemeClr val="accent2"/>
              </a:solidFill>
            </a:endParaRPr>
          </a:p>
          <a:p>
            <a:endParaRPr lang="en-GB" dirty="0"/>
          </a:p>
        </p:txBody>
      </p:sp>
      <p:sp>
        <p:nvSpPr>
          <p:cNvPr id="2" name="Footer Placeholder 1"/>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3" name="Slide Number Placeholder 2"/>
          <p:cNvSpPr>
            <a:spLocks noGrp="1"/>
          </p:cNvSpPr>
          <p:nvPr>
            <p:ph type="sldNum" sz="quarter" idx="14"/>
          </p:nvPr>
        </p:nvSpPr>
        <p:spPr/>
        <p:txBody>
          <a:bodyPr/>
          <a:lstStyle/>
          <a:p>
            <a:fld id="{352D268D-E5DB-4D76-8C43-F544D2039CA0}" type="slidenum">
              <a:rPr lang="en-GB" altLang="en-US" smtClean="0"/>
              <a:pPr/>
              <a:t>11</a:t>
            </a:fld>
            <a:endParaRPr lang="en-GB" altLang="en-US"/>
          </a:p>
        </p:txBody>
      </p:sp>
    </p:spTree>
    <p:extLst>
      <p:ext uri="{BB962C8B-B14F-4D97-AF65-F5344CB8AC3E}">
        <p14:creationId xmlns:p14="http://schemas.microsoft.com/office/powerpoint/2010/main" val="2796841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Reactor stack monitoring for Xenon emissions</a:t>
            </a:r>
          </a:p>
        </p:txBody>
      </p:sp>
      <p:pic>
        <p:nvPicPr>
          <p:cNvPr id="2" name="Picture 1"/>
          <p:cNvPicPr>
            <a:picLocks noChangeAspect="1"/>
          </p:cNvPicPr>
          <p:nvPr/>
        </p:nvPicPr>
        <p:blipFill>
          <a:blip r:embed="rId3"/>
          <a:stretch>
            <a:fillRect/>
          </a:stretch>
        </p:blipFill>
        <p:spPr>
          <a:xfrm>
            <a:off x="6660232" y="1291904"/>
            <a:ext cx="2190860" cy="337301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74675" y="4487801"/>
            <a:ext cx="2221525" cy="1666144"/>
          </a:xfrm>
          <a:prstGeom prst="rect">
            <a:avLst/>
          </a:prstGeom>
        </p:spPr>
      </p:pic>
      <p:sp>
        <p:nvSpPr>
          <p:cNvPr id="8" name="TextBox 7"/>
          <p:cNvSpPr txBox="1"/>
          <p:nvPr/>
        </p:nvSpPr>
        <p:spPr>
          <a:xfrm>
            <a:off x="474024" y="1284318"/>
            <a:ext cx="4942677" cy="5109091"/>
          </a:xfrm>
          <a:prstGeom prst="rect">
            <a:avLst/>
          </a:prstGeom>
          <a:noFill/>
        </p:spPr>
        <p:txBody>
          <a:bodyPr wrap="square" rtlCol="0">
            <a:spAutoFit/>
          </a:bodyPr>
          <a:lstStyle/>
          <a:p>
            <a:r>
              <a:rPr lang="en-GB" sz="1600" b="1" dirty="0" smtClean="0"/>
              <a:t>NGM-2000 System by VF Nuclear</a:t>
            </a:r>
          </a:p>
          <a:p>
            <a:pPr marL="285750" indent="-285750">
              <a:buFont typeface="Arial" panose="020B0604020202020204" pitchFamily="34" charset="0"/>
              <a:buChar char="•"/>
            </a:pPr>
            <a:r>
              <a:rPr lang="en-GB" sz="1200" dirty="0" smtClean="0"/>
              <a:t>30% </a:t>
            </a:r>
            <a:r>
              <a:rPr lang="en-GB" sz="1200" dirty="0" err="1" smtClean="0"/>
              <a:t>HPGe</a:t>
            </a:r>
            <a:r>
              <a:rPr lang="en-GB" sz="1200" dirty="0" smtClean="0"/>
              <a:t> detector</a:t>
            </a:r>
          </a:p>
          <a:p>
            <a:pPr marL="285750" indent="-285750">
              <a:buFont typeface="Arial" panose="020B0604020202020204" pitchFamily="34" charset="0"/>
              <a:buChar char="•"/>
            </a:pPr>
            <a:r>
              <a:rPr lang="en-GB" sz="1200" dirty="0" smtClean="0"/>
              <a:t>MDC 270 </a:t>
            </a:r>
            <a:r>
              <a:rPr lang="en-GB" sz="1200" dirty="0" err="1" smtClean="0"/>
              <a:t>Bq</a:t>
            </a:r>
            <a:r>
              <a:rPr lang="en-GB" sz="1200" dirty="0" smtClean="0"/>
              <a:t>/m</a:t>
            </a:r>
            <a:r>
              <a:rPr lang="en-GB" sz="1200" baseline="30000" dirty="0" smtClean="0"/>
              <a:t>3 </a:t>
            </a:r>
            <a:r>
              <a:rPr lang="en-GB" sz="1200" dirty="0" smtClean="0"/>
              <a:t>for </a:t>
            </a:r>
            <a:r>
              <a:rPr lang="en-GB" sz="1200" baseline="30000" dirty="0" smtClean="0"/>
              <a:t>133</a:t>
            </a:r>
            <a:r>
              <a:rPr lang="en-GB" sz="1200" dirty="0" smtClean="0"/>
              <a:t>Xe</a:t>
            </a:r>
          </a:p>
          <a:p>
            <a:pPr marL="285750" indent="-285750">
              <a:buFont typeface="Arial" panose="020B0604020202020204" pitchFamily="34" charset="0"/>
              <a:buChar char="•"/>
            </a:pPr>
            <a:r>
              <a:rPr lang="en-GB" sz="1200" dirty="0" smtClean="0"/>
              <a:t>Flow through system: 1.25 m</a:t>
            </a:r>
            <a:r>
              <a:rPr lang="en-GB" sz="1200" baseline="30000" dirty="0" smtClean="0"/>
              <a:t>3</a:t>
            </a:r>
            <a:r>
              <a:rPr lang="en-GB" sz="1200" dirty="0" smtClean="0"/>
              <a:t>/hr</a:t>
            </a:r>
          </a:p>
          <a:p>
            <a:pPr marL="285750" indent="-285750">
              <a:buFont typeface="Arial" panose="020B0604020202020204" pitchFamily="34" charset="0"/>
              <a:buChar char="•"/>
            </a:pPr>
            <a:r>
              <a:rPr lang="en-GB" sz="1200" dirty="0" smtClean="0"/>
              <a:t>Continuous monitoring (15 minute acquisitions, looped)</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US" sz="1200" dirty="0" smtClean="0">
                <a:solidFill>
                  <a:srgbClr val="616265">
                    <a:lumMod val="50000"/>
                  </a:srgbClr>
                </a:solidFill>
                <a:cs typeface="Arial" panose="020B0604020202020204" pitchFamily="34" charset="0"/>
              </a:rPr>
              <a:t>Typical of STAX systems employed at Medical Isotope Production facilities</a:t>
            </a:r>
          </a:p>
          <a:p>
            <a:pPr marL="285750" indent="-285750">
              <a:buFont typeface="Arial" panose="020B0604020202020204" pitchFamily="34" charset="0"/>
              <a:buChar char="•"/>
            </a:pPr>
            <a:endParaRPr lang="en-US" sz="1200" dirty="0" smtClean="0">
              <a:solidFill>
                <a:srgbClr val="616265">
                  <a:lumMod val="50000"/>
                </a:srgbClr>
              </a:solidFill>
              <a:cs typeface="Arial" panose="020B0604020202020204" pitchFamily="34" charset="0"/>
            </a:endParaRPr>
          </a:p>
          <a:p>
            <a:pPr marL="285750" indent="-285750">
              <a:buFont typeface="Arial" panose="020B0604020202020204" pitchFamily="34" charset="0"/>
              <a:buChar char="•"/>
            </a:pPr>
            <a:r>
              <a:rPr lang="en-US" sz="1200" dirty="0" smtClean="0">
                <a:solidFill>
                  <a:srgbClr val="616265">
                    <a:lumMod val="50000"/>
                  </a:srgbClr>
                </a:solidFill>
                <a:cs typeface="Arial" panose="020B0604020202020204" pitchFamily="34" charset="0"/>
              </a:rPr>
              <a:t>System’s primary aim is to measure </a:t>
            </a:r>
            <a:r>
              <a:rPr lang="en-US" sz="1200" dirty="0" err="1" smtClean="0">
                <a:solidFill>
                  <a:srgbClr val="616265">
                    <a:lumMod val="50000"/>
                  </a:srgbClr>
                </a:solidFill>
                <a:cs typeface="Arial" panose="020B0604020202020204" pitchFamily="34" charset="0"/>
              </a:rPr>
              <a:t>radioxenon</a:t>
            </a:r>
            <a:r>
              <a:rPr lang="en-US" sz="1200" dirty="0" smtClean="0">
                <a:solidFill>
                  <a:srgbClr val="616265">
                    <a:lumMod val="50000"/>
                  </a:srgbClr>
                </a:solidFill>
                <a:cs typeface="Arial" panose="020B0604020202020204" pitchFamily="34" charset="0"/>
              </a:rPr>
              <a:t> isotopes, but is sensitive to all gamma-emitting gaseous fission products</a:t>
            </a:r>
          </a:p>
          <a:p>
            <a:endParaRPr lang="en-US" sz="1200" dirty="0">
              <a:solidFill>
                <a:srgbClr val="616265">
                  <a:lumMod val="50000"/>
                </a:srgbClr>
              </a:solidFill>
              <a:cs typeface="Arial" panose="020B0604020202020204" pitchFamily="34" charset="0"/>
            </a:endParaRPr>
          </a:p>
          <a:p>
            <a:pPr marL="285750" indent="-285750">
              <a:buFont typeface="Arial" panose="020B0604020202020204" pitchFamily="34" charset="0"/>
              <a:buChar char="•"/>
            </a:pPr>
            <a:r>
              <a:rPr lang="en-US" sz="1200" dirty="0" smtClean="0">
                <a:solidFill>
                  <a:srgbClr val="616265">
                    <a:lumMod val="50000"/>
                  </a:srgbClr>
                </a:solidFill>
                <a:cs typeface="Arial" panose="020B0604020202020204" pitchFamily="34" charset="0"/>
              </a:rPr>
              <a:t>Air </a:t>
            </a:r>
            <a:r>
              <a:rPr lang="en-US" sz="1200" dirty="0">
                <a:solidFill>
                  <a:srgbClr val="616265">
                    <a:lumMod val="50000"/>
                  </a:srgbClr>
                </a:solidFill>
                <a:cs typeface="Arial" panose="020B0604020202020204" pitchFamily="34" charset="0"/>
              </a:rPr>
              <a:t>extracted from stack flows through </a:t>
            </a:r>
            <a:r>
              <a:rPr lang="en-US" sz="1200" dirty="0" err="1" smtClean="0">
                <a:solidFill>
                  <a:srgbClr val="616265">
                    <a:lumMod val="50000"/>
                  </a:srgbClr>
                </a:solidFill>
                <a:cs typeface="Arial" panose="020B0604020202020204" pitchFamily="34" charset="0"/>
              </a:rPr>
              <a:t>Marinelli</a:t>
            </a:r>
            <a:r>
              <a:rPr lang="en-US" sz="1200" dirty="0" smtClean="0">
                <a:solidFill>
                  <a:srgbClr val="616265">
                    <a:lumMod val="50000"/>
                  </a:srgbClr>
                </a:solidFill>
                <a:cs typeface="Arial" panose="020B0604020202020204" pitchFamily="34" charset="0"/>
              </a:rPr>
              <a:t> beaker. Measured </a:t>
            </a:r>
            <a:r>
              <a:rPr lang="en-US" sz="1200" dirty="0">
                <a:solidFill>
                  <a:srgbClr val="616265">
                    <a:lumMod val="50000"/>
                  </a:srgbClr>
                </a:solidFill>
                <a:cs typeface="Arial" panose="020B0604020202020204" pitchFamily="34" charset="0"/>
              </a:rPr>
              <a:t>concentration </a:t>
            </a:r>
            <a:r>
              <a:rPr lang="en-US" sz="1200" dirty="0" smtClean="0">
                <a:solidFill>
                  <a:srgbClr val="616265">
                    <a:lumMod val="50000"/>
                  </a:srgbClr>
                </a:solidFill>
                <a:cs typeface="Arial" panose="020B0604020202020204" pitchFamily="34" charset="0"/>
              </a:rPr>
              <a:t>is adjusted </a:t>
            </a:r>
            <a:r>
              <a:rPr lang="en-US" sz="1200" dirty="0">
                <a:solidFill>
                  <a:srgbClr val="616265">
                    <a:lumMod val="50000"/>
                  </a:srgbClr>
                </a:solidFill>
                <a:cs typeface="Arial" panose="020B0604020202020204" pitchFamily="34" charset="0"/>
              </a:rPr>
              <a:t>by total stack flow</a:t>
            </a:r>
            <a:r>
              <a:rPr lang="en-US" sz="1200" dirty="0" smtClean="0">
                <a:solidFill>
                  <a:srgbClr val="616265">
                    <a:lumMod val="50000"/>
                  </a:srgbClr>
                </a:solidFill>
                <a:cs typeface="Arial" panose="020B0604020202020204" pitchFamily="34" charset="0"/>
              </a:rPr>
              <a:t>.</a:t>
            </a:r>
          </a:p>
          <a:p>
            <a:pPr marL="285750" indent="-285750">
              <a:buFont typeface="Arial" panose="020B0604020202020204" pitchFamily="34" charset="0"/>
              <a:buChar char="•"/>
            </a:pPr>
            <a:endParaRPr lang="en-US" sz="1200" dirty="0" smtClean="0">
              <a:solidFill>
                <a:srgbClr val="616265">
                  <a:lumMod val="50000"/>
                </a:srgbClr>
              </a:solidFill>
              <a:cs typeface="Arial" panose="020B0604020202020204" pitchFamily="34" charset="0"/>
            </a:endParaRPr>
          </a:p>
          <a:p>
            <a:pPr marL="285750" indent="-285750">
              <a:buFont typeface="Arial" panose="020B0604020202020204" pitchFamily="34" charset="0"/>
              <a:buChar char="•"/>
            </a:pPr>
            <a:r>
              <a:rPr lang="en-US" sz="1200" dirty="0" smtClean="0">
                <a:solidFill>
                  <a:srgbClr val="616265">
                    <a:lumMod val="50000"/>
                  </a:srgbClr>
                </a:solidFill>
                <a:cs typeface="Arial" panose="020B0604020202020204" pitchFamily="34" charset="0"/>
              </a:rPr>
              <a:t>Stack flow peaks around 1400 m</a:t>
            </a:r>
            <a:r>
              <a:rPr lang="en-US" sz="1200" baseline="30000" dirty="0" smtClean="0">
                <a:solidFill>
                  <a:srgbClr val="616265">
                    <a:lumMod val="50000"/>
                  </a:srgbClr>
                </a:solidFill>
                <a:cs typeface="Arial" panose="020B0604020202020204" pitchFamily="34" charset="0"/>
              </a:rPr>
              <a:t>3</a:t>
            </a:r>
            <a:r>
              <a:rPr lang="en-US" sz="1200" dirty="0" smtClean="0">
                <a:solidFill>
                  <a:srgbClr val="616265">
                    <a:lumMod val="50000"/>
                  </a:srgbClr>
                </a:solidFill>
                <a:cs typeface="Arial" panose="020B0604020202020204" pitchFamily="34" charset="0"/>
              </a:rPr>
              <a:t>/</a:t>
            </a:r>
            <a:r>
              <a:rPr lang="en-US" sz="1200" dirty="0" err="1" smtClean="0">
                <a:solidFill>
                  <a:srgbClr val="616265">
                    <a:lumMod val="50000"/>
                  </a:srgbClr>
                </a:solidFill>
                <a:cs typeface="Arial" panose="020B0604020202020204" pitchFamily="34" charset="0"/>
              </a:rPr>
              <a:t>hr</a:t>
            </a:r>
            <a:r>
              <a:rPr lang="en-US" sz="1200" dirty="0" smtClean="0">
                <a:solidFill>
                  <a:srgbClr val="616265">
                    <a:lumMod val="50000"/>
                  </a:srgbClr>
                </a:solidFill>
                <a:cs typeface="Arial" panose="020B0604020202020204" pitchFamily="34" charset="0"/>
              </a:rPr>
              <a:t> during blowdowns</a:t>
            </a:r>
          </a:p>
          <a:p>
            <a:pPr marL="285750" indent="-285750">
              <a:buFont typeface="Arial" panose="020B0604020202020204" pitchFamily="34" charset="0"/>
              <a:buChar char="•"/>
            </a:pPr>
            <a:endParaRPr lang="en-US" sz="1200" dirty="0">
              <a:solidFill>
                <a:srgbClr val="616265">
                  <a:lumMod val="50000"/>
                </a:srgbClr>
              </a:solidFill>
              <a:cs typeface="Arial" panose="020B0604020202020204" pitchFamily="34" charset="0"/>
            </a:endParaRPr>
          </a:p>
          <a:p>
            <a:pPr marL="285750" indent="-285750">
              <a:buFont typeface="Arial" panose="020B0604020202020204" pitchFamily="34" charset="0"/>
              <a:buChar char="•"/>
            </a:pPr>
            <a:r>
              <a:rPr lang="en-US" sz="1200" dirty="0" smtClean="0">
                <a:solidFill>
                  <a:srgbClr val="616265">
                    <a:lumMod val="50000"/>
                  </a:srgbClr>
                </a:solidFill>
                <a:cs typeface="Arial" panose="020B0604020202020204" pitchFamily="34" charset="0"/>
              </a:rPr>
              <a:t>System installed at R6 tower (main blowdown route) </a:t>
            </a:r>
          </a:p>
          <a:p>
            <a:pPr marL="285750" indent="-285750">
              <a:buFont typeface="Arial" panose="020B0604020202020204" pitchFamily="34" charset="0"/>
              <a:buChar char="•"/>
            </a:pPr>
            <a:endParaRPr lang="en-US" sz="1200" dirty="0">
              <a:solidFill>
                <a:srgbClr val="616265">
                  <a:lumMod val="50000"/>
                </a:srgbClr>
              </a:solidFill>
              <a:cs typeface="Arial" panose="020B0604020202020204" pitchFamily="34" charset="0"/>
            </a:endParaRPr>
          </a:p>
          <a:p>
            <a:pPr marL="285750" indent="-285750">
              <a:buFont typeface="Arial" panose="020B0604020202020204" pitchFamily="34" charset="0"/>
              <a:buChar char="•"/>
            </a:pPr>
            <a:r>
              <a:rPr lang="en-US" sz="1200" dirty="0" smtClean="0">
                <a:solidFill>
                  <a:srgbClr val="616265">
                    <a:lumMod val="50000"/>
                  </a:srgbClr>
                </a:solidFill>
                <a:cs typeface="Arial" panose="020B0604020202020204" pitchFamily="34" charset="0"/>
              </a:rPr>
              <a:t>Some issues with data transfer (</a:t>
            </a:r>
            <a:r>
              <a:rPr lang="en-US" sz="1200" dirty="0" err="1" smtClean="0">
                <a:solidFill>
                  <a:srgbClr val="616265">
                    <a:lumMod val="50000"/>
                  </a:srgbClr>
                </a:solidFill>
                <a:cs typeface="Arial" panose="020B0604020202020204" pitchFamily="34" charset="0"/>
              </a:rPr>
              <a:t>sneakernet</a:t>
            </a:r>
            <a:r>
              <a:rPr lang="en-US" sz="1200" dirty="0" smtClean="0">
                <a:solidFill>
                  <a:srgbClr val="616265">
                    <a:lumMod val="50000"/>
                  </a:srgbClr>
                </a:solidFill>
                <a:cs typeface="Arial" panose="020B0604020202020204" pitchFamily="34" charset="0"/>
              </a:rPr>
              <a:t>) which have (hopefully) now been resolved</a:t>
            </a:r>
          </a:p>
          <a:p>
            <a:endParaRPr lang="en-US" sz="1400"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solidFill>
                  <a:schemeClr val="accent1">
                    <a:lumMod val="75000"/>
                  </a:schemeClr>
                </a:solidFill>
                <a:latin typeface="Arial" panose="020B0604020202020204" pitchFamily="34" charset="0"/>
                <a:cs typeface="Arial" panose="020B0604020202020204" pitchFamily="34" charset="0"/>
              </a:rPr>
              <a:t>Has measured most recent blowdown</a:t>
            </a:r>
            <a:endParaRPr lang="en-US" sz="1400"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baseline="30000" dirty="0"/>
          </a:p>
          <a:p>
            <a:pPr marL="285750" indent="-285750">
              <a:buFont typeface="Arial" panose="020B0604020202020204" pitchFamily="34" charset="0"/>
              <a:buChar char="•"/>
            </a:pPr>
            <a:endParaRPr lang="en-GB" baseline="30000" dirty="0" smtClean="0"/>
          </a:p>
        </p:txBody>
      </p:sp>
      <p:sp>
        <p:nvSpPr>
          <p:cNvPr id="6" name="Footer Placeholder 5"/>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7" name="Slide Number Placeholder 6"/>
          <p:cNvSpPr>
            <a:spLocks noGrp="1"/>
          </p:cNvSpPr>
          <p:nvPr>
            <p:ph type="sldNum" sz="quarter" idx="14"/>
          </p:nvPr>
        </p:nvSpPr>
        <p:spPr/>
        <p:txBody>
          <a:bodyPr/>
          <a:lstStyle/>
          <a:p>
            <a:fld id="{352D268D-E5DB-4D76-8C43-F544D2039CA0}" type="slidenum">
              <a:rPr lang="en-GB" altLang="en-US" smtClean="0"/>
              <a:pPr/>
              <a:t>12</a:t>
            </a:fld>
            <a:endParaRPr lang="en-GB" altLang="en-US"/>
          </a:p>
        </p:txBody>
      </p:sp>
    </p:spTree>
    <p:extLst>
      <p:ext uri="{BB962C8B-B14F-4D97-AF65-F5344CB8AC3E}">
        <p14:creationId xmlns:p14="http://schemas.microsoft.com/office/powerpoint/2010/main" val="246804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Stand-off </a:t>
            </a:r>
            <a:r>
              <a:rPr lang="en-US" dirty="0"/>
              <a:t>measurements – 3 </a:t>
            </a:r>
            <a:r>
              <a:rPr lang="en-US" dirty="0" smtClean="0"/>
              <a:t>SAUNA detector array</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12160" y="1191824"/>
            <a:ext cx="2041366" cy="2016224"/>
          </a:xfrm>
          <a:prstGeom prst="rect">
            <a:avLst/>
          </a:prstGeom>
        </p:spPr>
      </p:pic>
      <p:sp>
        <p:nvSpPr>
          <p:cNvPr id="9" name="TextBox 8"/>
          <p:cNvSpPr txBox="1"/>
          <p:nvPr/>
        </p:nvSpPr>
        <p:spPr>
          <a:xfrm>
            <a:off x="303078" y="1191824"/>
            <a:ext cx="5781089" cy="2092881"/>
          </a:xfrm>
          <a:prstGeom prst="rect">
            <a:avLst/>
          </a:prstGeom>
          <a:noFill/>
        </p:spPr>
        <p:txBody>
          <a:bodyPr wrap="square" rtlCol="0">
            <a:spAutoFit/>
          </a:bodyPr>
          <a:lstStyle/>
          <a:p>
            <a:r>
              <a:rPr lang="en-GB" sz="1400" b="1" dirty="0" err="1" smtClean="0"/>
              <a:t>Scienta</a:t>
            </a:r>
            <a:r>
              <a:rPr lang="en-GB" sz="1400" b="1" dirty="0" smtClean="0"/>
              <a:t> SAUNA </a:t>
            </a:r>
            <a:r>
              <a:rPr lang="en-GB" sz="1400" b="1" dirty="0" err="1" smtClean="0"/>
              <a:t>Qb</a:t>
            </a:r>
            <a:r>
              <a:rPr lang="en-GB" sz="1400" b="1" dirty="0" smtClean="0"/>
              <a:t> specs</a:t>
            </a:r>
          </a:p>
          <a:p>
            <a:endParaRPr lang="en-GB" sz="1400" dirty="0"/>
          </a:p>
          <a:p>
            <a:pPr marL="285750" indent="-285750">
              <a:buFont typeface="Arial" panose="020B0604020202020204" pitchFamily="34" charset="0"/>
              <a:buChar char="•"/>
            </a:pPr>
            <a:r>
              <a:rPr lang="en-GB" sz="1400" dirty="0" smtClean="0"/>
              <a:t>Intakes atmospheric sample and produces ~1.3 cm</a:t>
            </a:r>
            <a:r>
              <a:rPr lang="en-GB" sz="1400" baseline="30000" dirty="0" smtClean="0"/>
              <a:t>3</a:t>
            </a:r>
            <a:r>
              <a:rPr lang="en-GB" sz="1400" dirty="0" smtClean="0"/>
              <a:t> of xenon per period</a:t>
            </a:r>
          </a:p>
          <a:p>
            <a:pPr marL="285750" indent="-285750">
              <a:buFont typeface="Arial" panose="020B0604020202020204" pitchFamily="34" charset="0"/>
              <a:buChar char="•"/>
            </a:pPr>
            <a:r>
              <a:rPr lang="en-GB" sz="1400" dirty="0" smtClean="0"/>
              <a:t>Sample time of 12 hours (includes gas conditioning)</a:t>
            </a:r>
          </a:p>
          <a:p>
            <a:pPr marL="285750" indent="-285750">
              <a:buFont typeface="Arial" panose="020B0604020202020204" pitchFamily="34" charset="0"/>
              <a:buChar char="•"/>
            </a:pPr>
            <a:r>
              <a:rPr lang="en-GB" sz="1400" dirty="0" err="1" smtClean="0"/>
              <a:t>Qb</a:t>
            </a:r>
            <a:r>
              <a:rPr lang="en-GB" sz="1400" dirty="0" smtClean="0"/>
              <a:t> consists of single </a:t>
            </a:r>
            <a:r>
              <a:rPr lang="en-GB" sz="1400" b="1" dirty="0" smtClean="0">
                <a:latin typeface="GreekC" panose="00000400000000000000" pitchFamily="2" charset="0"/>
              </a:rPr>
              <a:t>b-g </a:t>
            </a:r>
            <a:r>
              <a:rPr lang="en-GB" sz="1400" dirty="0" smtClean="0"/>
              <a:t>detector consisting of 18ml plastic scintillator detector inside a 4 inch </a:t>
            </a:r>
            <a:r>
              <a:rPr lang="en-GB" sz="1400" dirty="0" err="1" smtClean="0"/>
              <a:t>NaI</a:t>
            </a:r>
            <a:r>
              <a:rPr lang="en-GB" sz="1400" dirty="0" smtClean="0"/>
              <a:t> crystal</a:t>
            </a:r>
          </a:p>
          <a:p>
            <a:pPr marL="285750" indent="-285750">
              <a:buFont typeface="Arial" panose="020B0604020202020204" pitchFamily="34" charset="0"/>
              <a:buChar char="•"/>
            </a:pPr>
            <a:r>
              <a:rPr lang="en-GB" sz="1400" baseline="30000" dirty="0" smtClean="0"/>
              <a:t>133</a:t>
            </a:r>
            <a:r>
              <a:rPr lang="en-GB" sz="1400" dirty="0" smtClean="0"/>
              <a:t>Xe MDC ~ 0.4 </a:t>
            </a:r>
            <a:r>
              <a:rPr lang="en-GB" sz="1400" dirty="0" err="1" smtClean="0"/>
              <a:t>mBq</a:t>
            </a:r>
            <a:r>
              <a:rPr lang="en-GB" sz="1400" dirty="0" smtClean="0"/>
              <a:t>/m</a:t>
            </a:r>
            <a:r>
              <a:rPr lang="en-GB" sz="1400" baseline="30000" dirty="0" smtClean="0"/>
              <a:t>3</a:t>
            </a:r>
          </a:p>
          <a:p>
            <a:pPr marL="285750" indent="-285750">
              <a:buFont typeface="Arial" panose="020B0604020202020204" pitchFamily="34" charset="0"/>
              <a:buChar char="•"/>
            </a:pPr>
            <a:endParaRPr lang="en-GB" dirty="0"/>
          </a:p>
        </p:txBody>
      </p:sp>
      <p:pic>
        <p:nvPicPr>
          <p:cNvPr id="11" name="Picture 10">
            <a:extLst>
              <a:ext uri="{FF2B5EF4-FFF2-40B4-BE49-F238E27FC236}">
                <a16:creationId xmlns:a16="http://schemas.microsoft.com/office/drawing/2014/main" id="{777D4E5C-A62F-4915-9A2B-5293E4597B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725" y="2996952"/>
            <a:ext cx="2457705" cy="2448027"/>
          </a:xfrm>
          <a:prstGeom prst="rect">
            <a:avLst/>
          </a:prstGeom>
        </p:spPr>
      </p:pic>
      <p:sp>
        <p:nvSpPr>
          <p:cNvPr id="12" name="TextBox 11"/>
          <p:cNvSpPr txBox="1"/>
          <p:nvPr/>
        </p:nvSpPr>
        <p:spPr>
          <a:xfrm>
            <a:off x="3333113" y="3266984"/>
            <a:ext cx="5781089" cy="2739211"/>
          </a:xfrm>
          <a:prstGeom prst="rect">
            <a:avLst/>
          </a:prstGeom>
          <a:noFill/>
        </p:spPr>
        <p:txBody>
          <a:bodyPr wrap="square" rtlCol="0">
            <a:spAutoFit/>
          </a:bodyPr>
          <a:lstStyle/>
          <a:p>
            <a:r>
              <a:rPr lang="en-GB" sz="1400" b="1" dirty="0" smtClean="0"/>
              <a:t>Locations and goals</a:t>
            </a:r>
          </a:p>
          <a:p>
            <a:endParaRPr lang="en-GB" sz="1400" dirty="0"/>
          </a:p>
          <a:p>
            <a:pPr marL="285750" indent="-285750">
              <a:buFont typeface="Arial" panose="020B0604020202020204" pitchFamily="34" charset="0"/>
              <a:buChar char="•"/>
            </a:pPr>
            <a:r>
              <a:rPr lang="en-GB" sz="1400" dirty="0" smtClean="0"/>
              <a:t>3 </a:t>
            </a:r>
            <a:r>
              <a:rPr lang="en-GB" sz="1400" dirty="0"/>
              <a:t>detectors (1 each from U.K., </a:t>
            </a:r>
            <a:r>
              <a:rPr lang="en-GB" sz="1400" dirty="0" smtClean="0"/>
              <a:t>U.S. and </a:t>
            </a:r>
            <a:r>
              <a:rPr lang="en-GB" sz="1400" dirty="0"/>
              <a:t>Sweden) at different locations a few 10’s of km around </a:t>
            </a:r>
            <a:r>
              <a:rPr lang="en-GB" sz="1400" dirty="0" smtClean="0"/>
              <a:t>Hartlepool: </a:t>
            </a:r>
            <a:r>
              <a:rPr lang="en-GB" sz="1400" b="1" dirty="0" err="1" smtClean="0"/>
              <a:t>Boulby</a:t>
            </a:r>
            <a:r>
              <a:rPr lang="en-GB" sz="1400" b="1" dirty="0" smtClean="0"/>
              <a:t>, Durham, Leeds</a:t>
            </a:r>
            <a:endParaRPr lang="en-GB" sz="1400" b="1" dirty="0"/>
          </a:p>
          <a:p>
            <a:pPr marL="285750" indent="-285750">
              <a:buFont typeface="Arial" panose="020B0604020202020204" pitchFamily="34" charset="0"/>
              <a:buChar char="•"/>
            </a:pPr>
            <a:r>
              <a:rPr lang="en-GB" sz="1400" dirty="0"/>
              <a:t>Comparisons of the stand-off measurements with predictions based on atmospheric transport of stack monitor results are a key measurement goal of the project</a:t>
            </a:r>
          </a:p>
          <a:p>
            <a:pPr marL="285750" indent="-285750">
              <a:buFont typeface="Arial" panose="020B0604020202020204" pitchFamily="34" charset="0"/>
              <a:buChar char="•"/>
            </a:pPr>
            <a:r>
              <a:rPr lang="en-GB" sz="1400" dirty="0"/>
              <a:t>Evaluate advantages of an array network over single station and how this could improve the </a:t>
            </a:r>
            <a:r>
              <a:rPr lang="en-GB" sz="1400" dirty="0" smtClean="0"/>
              <a:t>IMS</a:t>
            </a:r>
          </a:p>
          <a:p>
            <a:pPr marL="285750" indent="-285750">
              <a:buFont typeface="Arial" panose="020B0604020202020204" pitchFamily="34" charset="0"/>
              <a:buChar char="•"/>
            </a:pPr>
            <a:r>
              <a:rPr lang="en-GB" sz="1400" b="1" dirty="0" smtClean="0">
                <a:solidFill>
                  <a:schemeClr val="accent1">
                    <a:lumMod val="75000"/>
                  </a:schemeClr>
                </a:solidFill>
              </a:rPr>
              <a:t>System running at all 3 locations during March Blowdown</a:t>
            </a:r>
            <a:endParaRPr lang="en-GB" sz="1400" b="1" dirty="0">
              <a:solidFill>
                <a:schemeClr val="accent1">
                  <a:lumMod val="75000"/>
                </a:schemeClr>
              </a:solidFill>
            </a:endParaRPr>
          </a:p>
          <a:p>
            <a:pPr marL="285750" indent="-285750">
              <a:buFont typeface="Arial" panose="020B0604020202020204" pitchFamily="34" charset="0"/>
              <a:buChar char="•"/>
            </a:pPr>
            <a:endParaRPr lang="en-GB" dirty="0"/>
          </a:p>
        </p:txBody>
      </p:sp>
      <p:sp>
        <p:nvSpPr>
          <p:cNvPr id="3" name="Rectangle 2"/>
          <p:cNvSpPr/>
          <p:nvPr/>
        </p:nvSpPr>
        <p:spPr>
          <a:xfrm>
            <a:off x="405992" y="5449498"/>
            <a:ext cx="2787630" cy="646331"/>
          </a:xfrm>
          <a:prstGeom prst="rect">
            <a:avLst/>
          </a:prstGeom>
        </p:spPr>
        <p:txBody>
          <a:bodyPr wrap="square">
            <a:spAutoFit/>
          </a:bodyPr>
          <a:lstStyle/>
          <a:p>
            <a:r>
              <a:rPr lang="en-GB" sz="1200" dirty="0" err="1"/>
              <a:t>Hysplit</a:t>
            </a:r>
            <a:r>
              <a:rPr lang="en-GB" sz="1200" dirty="0"/>
              <a:t> simulations using one year of metrological data archived on a 25 km, 3 hr basis </a:t>
            </a:r>
          </a:p>
        </p:txBody>
      </p:sp>
      <p:sp>
        <p:nvSpPr>
          <p:cNvPr id="6" name="Footer Placeholder 5"/>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7" name="Slide Number Placeholder 6"/>
          <p:cNvSpPr>
            <a:spLocks noGrp="1"/>
          </p:cNvSpPr>
          <p:nvPr>
            <p:ph type="sldNum" sz="quarter" idx="14"/>
          </p:nvPr>
        </p:nvSpPr>
        <p:spPr/>
        <p:txBody>
          <a:bodyPr/>
          <a:lstStyle/>
          <a:p>
            <a:fld id="{352D268D-E5DB-4D76-8C43-F544D2039CA0}" type="slidenum">
              <a:rPr lang="en-GB" altLang="en-US" smtClean="0"/>
              <a:pPr/>
              <a:t>13</a:t>
            </a:fld>
            <a:endParaRPr lang="en-GB" altLang="en-US"/>
          </a:p>
        </p:txBody>
      </p:sp>
    </p:spTree>
    <p:extLst>
      <p:ext uri="{BB962C8B-B14F-4D97-AF65-F5344CB8AC3E}">
        <p14:creationId xmlns:p14="http://schemas.microsoft.com/office/powerpoint/2010/main" val="1660525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In-Core and Environmental </a:t>
            </a:r>
            <a:r>
              <a:rPr lang="en-US" dirty="0"/>
              <a:t>sample analysis</a:t>
            </a:r>
          </a:p>
        </p:txBody>
      </p:sp>
      <p:pic>
        <p:nvPicPr>
          <p:cNvPr id="2" name="Picture 1"/>
          <p:cNvPicPr>
            <a:picLocks noChangeAspect="1"/>
          </p:cNvPicPr>
          <p:nvPr/>
        </p:nvPicPr>
        <p:blipFill>
          <a:blip r:embed="rId3"/>
          <a:stretch>
            <a:fillRect/>
          </a:stretch>
        </p:blipFill>
        <p:spPr>
          <a:xfrm>
            <a:off x="6660232" y="1229316"/>
            <a:ext cx="1432323" cy="1909763"/>
          </a:xfrm>
          <a:prstGeom prst="rect">
            <a:avLst/>
          </a:prstGeom>
        </p:spPr>
      </p:pic>
      <p:sp>
        <p:nvSpPr>
          <p:cNvPr id="9" name="TextBox 8"/>
          <p:cNvSpPr txBox="1"/>
          <p:nvPr/>
        </p:nvSpPr>
        <p:spPr>
          <a:xfrm>
            <a:off x="250825" y="1207110"/>
            <a:ext cx="5810824" cy="2062103"/>
          </a:xfrm>
          <a:prstGeom prst="rect">
            <a:avLst/>
          </a:prstGeom>
          <a:noFill/>
        </p:spPr>
        <p:txBody>
          <a:bodyPr wrap="square" rtlCol="0">
            <a:spAutoFit/>
          </a:bodyPr>
          <a:lstStyle/>
          <a:p>
            <a:r>
              <a:rPr lang="en-GB" sz="1200" b="1" dirty="0" smtClean="0"/>
              <a:t>In-Core measurements</a:t>
            </a:r>
          </a:p>
          <a:p>
            <a:endParaRPr lang="en-GB" sz="1200" dirty="0"/>
          </a:p>
          <a:p>
            <a:pPr marL="285750" indent="-285750">
              <a:buFont typeface="Arial" panose="020B0604020202020204" pitchFamily="34" charset="0"/>
              <a:buChar char="•"/>
            </a:pPr>
            <a:r>
              <a:rPr lang="en-GB" sz="1200" dirty="0" smtClean="0"/>
              <a:t>Gaseous Activity Monitoring (GAM) measures in-core coolant activity to assess fuel condition</a:t>
            </a:r>
          </a:p>
          <a:p>
            <a:pPr marL="285750" indent="-285750">
              <a:buFont typeface="Arial" panose="020B0604020202020204" pitchFamily="34" charset="0"/>
              <a:buChar char="•"/>
            </a:pPr>
            <a:r>
              <a:rPr lang="en-GB" sz="1200" dirty="0" smtClean="0"/>
              <a:t>40% </a:t>
            </a:r>
            <a:r>
              <a:rPr lang="en-GB" sz="1200" dirty="0" err="1" smtClean="0"/>
              <a:t>HPGe</a:t>
            </a:r>
            <a:r>
              <a:rPr lang="en-GB" sz="1200" dirty="0" smtClean="0"/>
              <a:t> detector feeding MCA for isotopic analysis and NIM modules for analogue Central Control Room (CCR) indications and alarms</a:t>
            </a:r>
          </a:p>
          <a:p>
            <a:pPr marL="285750" indent="-285750">
              <a:buFont typeface="Arial" panose="020B0604020202020204" pitchFamily="34" charset="0"/>
              <a:buChar char="•"/>
            </a:pPr>
            <a:r>
              <a:rPr lang="en-GB" sz="1200" dirty="0" smtClean="0"/>
              <a:t>1 hour acquisition, continuous flow of 1 litre/s</a:t>
            </a:r>
          </a:p>
          <a:p>
            <a:pPr marL="285750" indent="-285750">
              <a:buFont typeface="Arial" panose="020B0604020202020204" pitchFamily="34" charset="0"/>
              <a:buChar char="•"/>
            </a:pPr>
            <a:r>
              <a:rPr lang="en-GB" sz="1200" dirty="0" smtClean="0"/>
              <a:t>Used to monitor for fuel performance – particularly during blowdowns</a:t>
            </a:r>
          </a:p>
          <a:p>
            <a:pPr marL="285750" indent="-285750">
              <a:buFont typeface="Arial" panose="020B0604020202020204" pitchFamily="34" charset="0"/>
              <a:buChar char="•"/>
            </a:pPr>
            <a:r>
              <a:rPr lang="en-GB" sz="1400" b="1" dirty="0" smtClean="0"/>
              <a:t>March Blowdown monitored</a:t>
            </a:r>
            <a:endParaRPr lang="en-GB" sz="1400" b="1" baseline="30000" dirty="0" smtClean="0"/>
          </a:p>
          <a:p>
            <a:pPr marL="285750" indent="-285750">
              <a:buFont typeface="Arial" panose="020B0604020202020204" pitchFamily="34" charset="0"/>
              <a:buChar char="•"/>
            </a:pPr>
            <a:endParaRPr lang="en-GB" dirty="0"/>
          </a:p>
        </p:txBody>
      </p:sp>
      <p:sp>
        <p:nvSpPr>
          <p:cNvPr id="10" name="TextBox 9"/>
          <p:cNvSpPr txBox="1"/>
          <p:nvPr/>
        </p:nvSpPr>
        <p:spPr>
          <a:xfrm>
            <a:off x="262791" y="3261520"/>
            <a:ext cx="5012266" cy="2215991"/>
          </a:xfrm>
          <a:prstGeom prst="rect">
            <a:avLst/>
          </a:prstGeom>
          <a:noFill/>
        </p:spPr>
        <p:txBody>
          <a:bodyPr wrap="square" rtlCol="0">
            <a:spAutoFit/>
          </a:bodyPr>
          <a:lstStyle/>
          <a:p>
            <a:r>
              <a:rPr lang="en-GB" sz="1200" b="1" dirty="0" smtClean="0"/>
              <a:t>Environmental measurements</a:t>
            </a:r>
          </a:p>
          <a:p>
            <a:endParaRPr lang="en-GB" sz="1200" dirty="0"/>
          </a:p>
          <a:p>
            <a:pPr marL="285750" indent="-285750">
              <a:buFont typeface="Arial" panose="020B0604020202020204" pitchFamily="34" charset="0"/>
              <a:buChar char="•"/>
            </a:pPr>
            <a:r>
              <a:rPr lang="en-GB" sz="1200" dirty="0" err="1" smtClean="0"/>
              <a:t>Maypack</a:t>
            </a:r>
            <a:r>
              <a:rPr lang="en-GB" sz="1200" dirty="0" smtClean="0"/>
              <a:t> charcoal and  paper filters provided from various locations at Hartlepool (pond stack, R6 blowdown Stack, GCMF </a:t>
            </a:r>
            <a:r>
              <a:rPr lang="en-GB" sz="1200" dirty="0" err="1" smtClean="0"/>
              <a:t>etc</a:t>
            </a:r>
            <a:r>
              <a:rPr lang="en-GB" sz="1200" dirty="0" smtClean="0"/>
              <a:t>)</a:t>
            </a:r>
          </a:p>
          <a:p>
            <a:pPr marL="285750" indent="-285750">
              <a:buFont typeface="Arial" panose="020B0604020202020204" pitchFamily="34" charset="0"/>
              <a:buChar char="•"/>
            </a:pPr>
            <a:r>
              <a:rPr lang="en-GB" sz="1200" dirty="0" smtClean="0"/>
              <a:t>Samples measured at </a:t>
            </a:r>
            <a:r>
              <a:rPr lang="en-GB" sz="1200" dirty="0" err="1" smtClean="0"/>
              <a:t>Boulby</a:t>
            </a:r>
            <a:r>
              <a:rPr lang="en-GB" sz="1200" dirty="0" smtClean="0"/>
              <a:t> underground laboratory and the Shallow Underground </a:t>
            </a:r>
            <a:r>
              <a:rPr lang="en-GB" sz="1200" dirty="0"/>
              <a:t>L</a:t>
            </a:r>
            <a:r>
              <a:rPr lang="en-GB" sz="1200" dirty="0" smtClean="0"/>
              <a:t>aboratory at PNNL</a:t>
            </a:r>
          </a:p>
          <a:p>
            <a:pPr marL="285750" indent="-285750">
              <a:buFont typeface="Arial" panose="020B0604020202020204" pitchFamily="34" charset="0"/>
              <a:buChar char="•"/>
            </a:pPr>
            <a:r>
              <a:rPr lang="en-GB" sz="1200" dirty="0" smtClean="0"/>
              <a:t>Laboratories able to perform ultra-sensitive </a:t>
            </a:r>
            <a:r>
              <a:rPr lang="en-GB" sz="1200" dirty="0" smtClean="0">
                <a:latin typeface="GreekC" panose="00000400000000000000" pitchFamily="2" charset="0"/>
              </a:rPr>
              <a:t>g-</a:t>
            </a:r>
            <a:r>
              <a:rPr lang="en-GB" sz="1200" dirty="0" smtClean="0"/>
              <a:t>ray spectroscopy. Usually </a:t>
            </a:r>
            <a:r>
              <a:rPr lang="en-US" sz="1200" dirty="0" smtClean="0"/>
              <a:t>used </a:t>
            </a:r>
            <a:r>
              <a:rPr lang="en-US" sz="1200" dirty="0"/>
              <a:t>to measure </a:t>
            </a:r>
            <a:r>
              <a:rPr lang="en-US" sz="1200" dirty="0" smtClean="0"/>
              <a:t>treaty-relevant </a:t>
            </a:r>
            <a:r>
              <a:rPr lang="en-US" sz="1200" dirty="0"/>
              <a:t>radionuclides </a:t>
            </a:r>
            <a:endParaRPr lang="en-GB" sz="1200" dirty="0" smtClean="0"/>
          </a:p>
          <a:p>
            <a:pPr marL="285750" indent="-285750">
              <a:buFont typeface="Arial" panose="020B0604020202020204" pitchFamily="34" charset="0"/>
              <a:buChar char="•"/>
            </a:pPr>
            <a:r>
              <a:rPr lang="en-GB" sz="1200" dirty="0" smtClean="0"/>
              <a:t>ARGO at PNNL combines low background, cosmic veto, Compton suppression and coincidence functionality</a:t>
            </a:r>
            <a:endParaRPr lang="en-GB" sz="1200" baseline="30000" dirty="0" smtClean="0"/>
          </a:p>
          <a:p>
            <a:pPr marL="285750" indent="-285750">
              <a:buFont typeface="Arial" panose="020B0604020202020204" pitchFamily="34" charset="0"/>
              <a:buChar char="•"/>
            </a:pPr>
            <a:endParaRPr lang="en-GB" dirty="0"/>
          </a:p>
        </p:txBody>
      </p:sp>
      <p:pic>
        <p:nvPicPr>
          <p:cNvPr id="11" name="Picture 10" descr="A store inside of a building&#10;&#10;Description automatically generated">
            <a:extLst>
              <a:ext uri="{FF2B5EF4-FFF2-40B4-BE49-F238E27FC236}">
                <a16:creationId xmlns:a16="http://schemas.microsoft.com/office/drawing/2014/main" id="{B8EB988E-02D4-43FE-85CC-DDF9DB80A1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40152" y="3363948"/>
            <a:ext cx="2525077" cy="2204864"/>
          </a:xfrm>
          <a:prstGeom prst="rect">
            <a:avLst/>
          </a:prstGeom>
        </p:spPr>
      </p:pic>
      <p:sp>
        <p:nvSpPr>
          <p:cNvPr id="7" name="TextBox 6"/>
          <p:cNvSpPr txBox="1"/>
          <p:nvPr/>
        </p:nvSpPr>
        <p:spPr>
          <a:xfrm>
            <a:off x="682625" y="5714607"/>
            <a:ext cx="6506974" cy="369332"/>
          </a:xfrm>
          <a:prstGeom prst="rect">
            <a:avLst/>
          </a:prstGeom>
          <a:noFill/>
        </p:spPr>
        <p:txBody>
          <a:bodyPr wrap="none" rtlCol="0">
            <a:spAutoFit/>
          </a:bodyPr>
          <a:lstStyle/>
          <a:p>
            <a:r>
              <a:rPr lang="en-GB" dirty="0" smtClean="0">
                <a:solidFill>
                  <a:schemeClr val="accent1">
                    <a:lumMod val="75000"/>
                  </a:schemeClr>
                </a:solidFill>
              </a:rPr>
              <a:t>Aim is to provide radionuclide fingerprint of an operating AGR </a:t>
            </a:r>
            <a:endParaRPr lang="en-GB" dirty="0">
              <a:solidFill>
                <a:schemeClr val="accent1">
                  <a:lumMod val="75000"/>
                </a:schemeClr>
              </a:solidFill>
            </a:endParaRPr>
          </a:p>
        </p:txBody>
      </p:sp>
      <p:sp>
        <p:nvSpPr>
          <p:cNvPr id="3" name="Footer Placeholder 2"/>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6" name="Slide Number Placeholder 5"/>
          <p:cNvSpPr>
            <a:spLocks noGrp="1"/>
          </p:cNvSpPr>
          <p:nvPr>
            <p:ph type="sldNum" sz="quarter" idx="14"/>
          </p:nvPr>
        </p:nvSpPr>
        <p:spPr/>
        <p:txBody>
          <a:bodyPr/>
          <a:lstStyle/>
          <a:p>
            <a:fld id="{352D268D-E5DB-4D76-8C43-F544D2039CA0}" type="slidenum">
              <a:rPr lang="en-GB" altLang="en-US" smtClean="0"/>
              <a:pPr/>
              <a:t>14</a:t>
            </a:fld>
            <a:endParaRPr lang="en-GB" altLang="en-US"/>
          </a:p>
        </p:txBody>
      </p:sp>
    </p:spTree>
    <p:extLst>
      <p:ext uri="{BB962C8B-B14F-4D97-AF65-F5344CB8AC3E}">
        <p14:creationId xmlns:p14="http://schemas.microsoft.com/office/powerpoint/2010/main" val="360663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8A1D-B7D0-4334-BDDF-2DEDF6866E14}"/>
              </a:ext>
            </a:extLst>
          </p:cNvPr>
          <p:cNvSpPr>
            <a:spLocks noGrp="1"/>
          </p:cNvSpPr>
          <p:nvPr>
            <p:ph type="ctrTitle"/>
          </p:nvPr>
        </p:nvSpPr>
        <p:spPr/>
        <p:txBody>
          <a:bodyPr>
            <a:normAutofit/>
          </a:bodyPr>
          <a:lstStyle/>
          <a:p>
            <a:r>
              <a:rPr lang="en-GB" dirty="0"/>
              <a:t>XENAH </a:t>
            </a:r>
            <a:r>
              <a:rPr lang="en-GB" dirty="0" smtClean="0"/>
              <a:t>Preliminary results</a:t>
            </a:r>
            <a:endParaRPr lang="en-US" dirty="0"/>
          </a:p>
        </p:txBody>
      </p:sp>
      <p:sp>
        <p:nvSpPr>
          <p:cNvPr id="5" name="Subtitle 4">
            <a:extLst>
              <a:ext uri="{FF2B5EF4-FFF2-40B4-BE49-F238E27FC236}">
                <a16:creationId xmlns:a16="http://schemas.microsoft.com/office/drawing/2014/main" id="{365EE180-0388-415A-A701-9D6A9D184440}"/>
              </a:ext>
            </a:extLst>
          </p:cNvPr>
          <p:cNvSpPr>
            <a:spLocks noGrp="1"/>
          </p:cNvSpPr>
          <p:nvPr>
            <p:ph type="subTitle" idx="1"/>
          </p:nvPr>
        </p:nvSpPr>
        <p:spPr/>
        <p:txBody>
          <a:bodyPr/>
          <a:lstStyle/>
          <a:p>
            <a:r>
              <a:rPr lang="en-GB" altLang="en-US" dirty="0" smtClean="0"/>
              <a:t>Measurements of recent emissions from Hartlepool</a:t>
            </a:r>
            <a:endParaRPr lang="en-GB" altLang="en-US" dirty="0"/>
          </a:p>
        </p:txBody>
      </p:sp>
      <p:sp>
        <p:nvSpPr>
          <p:cNvPr id="6" name="Footer Placeholder 5"/>
          <p:cNvSpPr>
            <a:spLocks noGrp="1"/>
          </p:cNvSpPr>
          <p:nvPr>
            <p:ph type="ftr" sz="quarter" idx="10"/>
          </p:nvPr>
        </p:nvSpPr>
        <p:spPr/>
        <p:txBody>
          <a:bodyPr/>
          <a:lstStyle/>
          <a:p>
            <a:r>
              <a:rPr lang="en-GB" altLang="en-US" smtClean="0"/>
              <a:t>| EDF Energy Generation| | NOT PROTECTIVELY MARKED | © 2019 EDF Energy Ltd. All rights Reserved.</a:t>
            </a:r>
            <a:endParaRPr lang="en-GB" altLang="en-US" dirty="0"/>
          </a:p>
        </p:txBody>
      </p:sp>
      <p:sp>
        <p:nvSpPr>
          <p:cNvPr id="7" name="Slide Number Placeholder 6"/>
          <p:cNvSpPr>
            <a:spLocks noGrp="1"/>
          </p:cNvSpPr>
          <p:nvPr>
            <p:ph type="sldNum" sz="quarter" idx="11"/>
          </p:nvPr>
        </p:nvSpPr>
        <p:spPr/>
        <p:txBody>
          <a:bodyPr/>
          <a:lstStyle/>
          <a:p>
            <a:fld id="{352D268D-E5DB-4D76-8C43-F544D2039CA0}" type="slidenum">
              <a:rPr lang="en-GB" altLang="en-US" smtClean="0"/>
              <a:pPr/>
              <a:t>15</a:t>
            </a:fld>
            <a:endParaRPr lang="en-GB" altLang="en-US"/>
          </a:p>
        </p:txBody>
      </p:sp>
    </p:spTree>
    <p:extLst>
      <p:ext uri="{BB962C8B-B14F-4D97-AF65-F5344CB8AC3E}">
        <p14:creationId xmlns:p14="http://schemas.microsoft.com/office/powerpoint/2010/main" val="1300288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Ultra-sensitive sample analysis</a:t>
            </a:r>
          </a:p>
        </p:txBody>
      </p:sp>
      <p:pic>
        <p:nvPicPr>
          <p:cNvPr id="223232" name="Picture 2232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52319" y="223181"/>
            <a:ext cx="1377863" cy="1405619"/>
          </a:xfrm>
          <a:prstGeom prst="rect">
            <a:avLst/>
          </a:prstGeom>
        </p:spPr>
      </p:pic>
      <p:pic>
        <p:nvPicPr>
          <p:cNvPr id="223233" name="Picture 22323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5576" y="1291904"/>
            <a:ext cx="3023698" cy="3023698"/>
          </a:xfrm>
          <a:prstGeom prst="rect">
            <a:avLst/>
          </a:prstGeom>
        </p:spPr>
      </p:pic>
      <p:pic>
        <p:nvPicPr>
          <p:cNvPr id="223235" name="Picture 22323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90206" y="1299378"/>
            <a:ext cx="3168352" cy="3168352"/>
          </a:xfrm>
          <a:prstGeom prst="rect">
            <a:avLst/>
          </a:prstGeom>
        </p:spPr>
      </p:pic>
      <p:sp>
        <p:nvSpPr>
          <p:cNvPr id="223237" name="Rectangle 223236"/>
          <p:cNvSpPr/>
          <p:nvPr/>
        </p:nvSpPr>
        <p:spPr>
          <a:xfrm>
            <a:off x="466725" y="4467730"/>
            <a:ext cx="7920879" cy="2215991"/>
          </a:xfrm>
          <a:prstGeom prst="rect">
            <a:avLst/>
          </a:prstGeom>
        </p:spPr>
        <p:txBody>
          <a:bodyPr wrap="square">
            <a:spAutoFit/>
          </a:bodyPr>
          <a:lstStyle/>
          <a:p>
            <a:pPr marL="285750" indent="-285750">
              <a:buFont typeface="Arial" panose="020B0604020202020204" pitchFamily="34" charset="0"/>
              <a:buChar char="•"/>
            </a:pPr>
            <a:r>
              <a:rPr lang="en-US" sz="1200" dirty="0"/>
              <a:t>Prior to measurement at PNNL and AWE, each sample is measured using conventional gamma-spectrometry systems at EDF </a:t>
            </a:r>
            <a:r>
              <a:rPr lang="en-US" sz="1200" dirty="0" smtClean="0"/>
              <a:t>Energy for environmental compliance</a:t>
            </a:r>
          </a:p>
          <a:p>
            <a:pPr marL="285750" indent="-285750">
              <a:buFont typeface="Arial" panose="020B0604020202020204" pitchFamily="34" charset="0"/>
              <a:buChar char="•"/>
            </a:pPr>
            <a:r>
              <a:rPr lang="en-US" sz="1200" dirty="0"/>
              <a:t>The ultra-sensitive measurements have identified trace levels of fission and activation products, including </a:t>
            </a:r>
            <a:r>
              <a:rPr lang="en-US" sz="1200" baseline="30000" dirty="0"/>
              <a:t>108m</a:t>
            </a:r>
            <a:r>
              <a:rPr lang="en-US" sz="1200" dirty="0"/>
              <a:t>Ag, </a:t>
            </a:r>
            <a:r>
              <a:rPr lang="en-US" sz="1200" baseline="30000" dirty="0"/>
              <a:t>110m</a:t>
            </a:r>
            <a:r>
              <a:rPr lang="en-US" sz="1200" dirty="0"/>
              <a:t>Ag, </a:t>
            </a:r>
            <a:r>
              <a:rPr lang="en-US" sz="1200" baseline="30000" dirty="0"/>
              <a:t>51</a:t>
            </a:r>
            <a:r>
              <a:rPr lang="en-US" sz="1200" dirty="0"/>
              <a:t>Cr, </a:t>
            </a:r>
            <a:r>
              <a:rPr lang="en-US" sz="1200" baseline="30000" dirty="0"/>
              <a:t>54</a:t>
            </a:r>
            <a:r>
              <a:rPr lang="en-US" sz="1200" dirty="0"/>
              <a:t>Mn, </a:t>
            </a:r>
            <a:r>
              <a:rPr lang="en-US" sz="1200" baseline="30000" dirty="0"/>
              <a:t>58</a:t>
            </a:r>
            <a:r>
              <a:rPr lang="en-US" sz="1200" dirty="0"/>
              <a:t>Co, </a:t>
            </a:r>
            <a:r>
              <a:rPr lang="en-US" sz="1200" baseline="30000" dirty="0"/>
              <a:t>60</a:t>
            </a:r>
            <a:r>
              <a:rPr lang="en-US" sz="1200" dirty="0"/>
              <a:t>Co, </a:t>
            </a:r>
            <a:r>
              <a:rPr lang="en-US" sz="1200" baseline="30000" dirty="0"/>
              <a:t>97</a:t>
            </a:r>
            <a:r>
              <a:rPr lang="en-US" sz="1200" dirty="0"/>
              <a:t>Zr and </a:t>
            </a:r>
            <a:r>
              <a:rPr lang="en-US" sz="1200" baseline="30000" dirty="0"/>
              <a:t>137</a:t>
            </a:r>
            <a:r>
              <a:rPr lang="en-US" sz="1200" dirty="0"/>
              <a:t>Cs</a:t>
            </a:r>
            <a:r>
              <a:rPr lang="en-US" sz="1200" dirty="0" smtClean="0"/>
              <a:t>., </a:t>
            </a:r>
            <a:r>
              <a:rPr lang="en-US" sz="1200" b="1" dirty="0" smtClean="0">
                <a:solidFill>
                  <a:schemeClr val="accent1">
                    <a:lumMod val="75000"/>
                  </a:schemeClr>
                </a:solidFill>
              </a:rPr>
              <a:t>many of these are sometimes seen in IMS data</a:t>
            </a:r>
          </a:p>
          <a:p>
            <a:pPr marL="285750" indent="-285750">
              <a:buFont typeface="Arial" panose="020B0604020202020204" pitchFamily="34" charset="0"/>
              <a:buChar char="•"/>
            </a:pPr>
            <a:r>
              <a:rPr lang="en-US" sz="1200" dirty="0" smtClean="0"/>
              <a:t>Analysis focused </a:t>
            </a:r>
            <a:r>
              <a:rPr lang="en-US" sz="1200" dirty="0"/>
              <a:t>on longer-lived radionuclides (e.g. </a:t>
            </a:r>
            <a:r>
              <a:rPr lang="en-US" sz="1200" baseline="30000" dirty="0"/>
              <a:t>54</a:t>
            </a:r>
            <a:r>
              <a:rPr lang="en-US" sz="1200" dirty="0"/>
              <a:t>Mn, </a:t>
            </a:r>
            <a:r>
              <a:rPr lang="en-US" sz="1200" baseline="30000" dirty="0"/>
              <a:t>58</a:t>
            </a:r>
            <a:r>
              <a:rPr lang="en-US" sz="1200" dirty="0"/>
              <a:t>Co, </a:t>
            </a:r>
            <a:r>
              <a:rPr lang="en-US" sz="1200" baseline="30000" dirty="0"/>
              <a:t>60</a:t>
            </a:r>
            <a:r>
              <a:rPr lang="en-US" sz="1200" dirty="0"/>
              <a:t>Co, </a:t>
            </a:r>
            <a:r>
              <a:rPr lang="en-US" sz="1200" baseline="30000" dirty="0"/>
              <a:t>137</a:t>
            </a:r>
            <a:r>
              <a:rPr lang="en-US" sz="1200" dirty="0"/>
              <a:t>Cs</a:t>
            </a:r>
            <a:r>
              <a:rPr lang="en-US" sz="1200" dirty="0" smtClean="0"/>
              <a:t>) at fuel handling locations</a:t>
            </a:r>
          </a:p>
          <a:p>
            <a:pPr marL="285750" indent="-285750">
              <a:buFont typeface="Arial" panose="020B0604020202020204" pitchFamily="34" charset="0"/>
              <a:buChar char="•"/>
            </a:pPr>
            <a:r>
              <a:rPr lang="en-US" sz="1200" b="1" dirty="0" smtClean="0">
                <a:solidFill>
                  <a:schemeClr val="accent1">
                    <a:lumMod val="75000"/>
                  </a:schemeClr>
                </a:solidFill>
              </a:rPr>
              <a:t>Measurements reveal increases in radionuclide activities during fuel handling</a:t>
            </a:r>
          </a:p>
          <a:p>
            <a:pPr marL="285750" indent="-285750">
              <a:buFont typeface="Arial" panose="020B0604020202020204" pitchFamily="34" charset="0"/>
              <a:buChar char="•"/>
            </a:pPr>
            <a:r>
              <a:rPr lang="en-US" sz="1200" dirty="0" smtClean="0"/>
              <a:t>Information from activation-product discharges could possibly infer if a facility is handling nuclear material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 name="Footer Placeholder 1"/>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3" name="Slide Number Placeholder 2"/>
          <p:cNvSpPr>
            <a:spLocks noGrp="1"/>
          </p:cNvSpPr>
          <p:nvPr>
            <p:ph type="sldNum" sz="quarter" idx="14"/>
          </p:nvPr>
        </p:nvSpPr>
        <p:spPr/>
        <p:txBody>
          <a:bodyPr/>
          <a:lstStyle/>
          <a:p>
            <a:fld id="{352D268D-E5DB-4D76-8C43-F544D2039CA0}" type="slidenum">
              <a:rPr lang="en-GB" altLang="en-US" smtClean="0"/>
              <a:pPr/>
              <a:t>16</a:t>
            </a:fld>
            <a:endParaRPr lang="en-GB" altLang="en-US"/>
          </a:p>
        </p:txBody>
      </p:sp>
    </p:spTree>
    <p:extLst>
      <p:ext uri="{BB962C8B-B14F-4D97-AF65-F5344CB8AC3E}">
        <p14:creationId xmlns:p14="http://schemas.microsoft.com/office/powerpoint/2010/main" val="678365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Radio-xenon measurements of March blowdown</a:t>
            </a:r>
            <a:endParaRPr lang="en-US" dirty="0"/>
          </a:p>
        </p:txBody>
      </p:sp>
      <p:sp>
        <p:nvSpPr>
          <p:cNvPr id="223237" name="Rectangle 223236"/>
          <p:cNvSpPr/>
          <p:nvPr/>
        </p:nvSpPr>
        <p:spPr>
          <a:xfrm>
            <a:off x="4257489" y="4077072"/>
            <a:ext cx="4824536" cy="2400657"/>
          </a:xfrm>
          <a:prstGeom prst="rect">
            <a:avLst/>
          </a:prstGeom>
        </p:spPr>
        <p:txBody>
          <a:bodyPr wrap="square">
            <a:spAutoFit/>
          </a:bodyPr>
          <a:lstStyle/>
          <a:p>
            <a:pPr marL="285750" indent="-285750">
              <a:buFont typeface="Arial" panose="020B0604020202020204" pitchFamily="34" charset="0"/>
              <a:buChar char="•"/>
            </a:pPr>
            <a:r>
              <a:rPr lang="en-US" sz="1200" dirty="0" smtClean="0"/>
              <a:t>GAM system measured </a:t>
            </a:r>
            <a:r>
              <a:rPr lang="en-US" sz="1200" baseline="30000" dirty="0" smtClean="0"/>
              <a:t>133</a:t>
            </a:r>
            <a:r>
              <a:rPr lang="en-US" sz="1200" dirty="0" smtClean="0"/>
              <a:t>Xe and </a:t>
            </a:r>
            <a:r>
              <a:rPr lang="en-US" sz="1200" baseline="30000" dirty="0" smtClean="0"/>
              <a:t>135</a:t>
            </a:r>
            <a:r>
              <a:rPr lang="en-US" sz="1200" dirty="0" smtClean="0"/>
              <a:t>Xe activity during </a:t>
            </a:r>
            <a:r>
              <a:rPr lang="en-US" sz="1200" dirty="0" err="1" smtClean="0"/>
              <a:t>depressurisation</a:t>
            </a:r>
            <a:r>
              <a:rPr lang="en-US" sz="1200" dirty="0" smtClean="0"/>
              <a:t> with a typical profile observed</a:t>
            </a:r>
          </a:p>
          <a:p>
            <a:endParaRPr lang="en-US" sz="1200" dirty="0" smtClean="0"/>
          </a:p>
          <a:p>
            <a:pPr marL="285750" indent="-285750">
              <a:buFont typeface="Arial" panose="020B0604020202020204" pitchFamily="34" charset="0"/>
              <a:buChar char="•"/>
            </a:pPr>
            <a:r>
              <a:rPr lang="en-US" sz="1200" dirty="0" smtClean="0"/>
              <a:t>Stack monitor detected xenon isotopes going up through the stack. Some data drop outs during blowdown</a:t>
            </a:r>
          </a:p>
          <a:p>
            <a:endParaRPr lang="en-US" sz="1200" dirty="0" smtClean="0"/>
          </a:p>
          <a:p>
            <a:pPr marL="285750" indent="-285750">
              <a:buFont typeface="Arial" panose="020B0604020202020204" pitchFamily="34" charset="0"/>
              <a:buChar char="•"/>
            </a:pPr>
            <a:r>
              <a:rPr lang="en-US" sz="1200" dirty="0" err="1" smtClean="0"/>
              <a:t>Boulby</a:t>
            </a:r>
            <a:r>
              <a:rPr lang="en-US" sz="1200" dirty="0" smtClean="0"/>
              <a:t> </a:t>
            </a:r>
            <a:r>
              <a:rPr lang="en-US" sz="1200" dirty="0" err="1" smtClean="0"/>
              <a:t>Qb</a:t>
            </a:r>
            <a:r>
              <a:rPr lang="en-US" sz="1200" dirty="0" smtClean="0"/>
              <a:t> also detected an above-background </a:t>
            </a:r>
            <a:r>
              <a:rPr lang="en-US" sz="1200" baseline="30000" dirty="0" smtClean="0"/>
              <a:t>133</a:t>
            </a:r>
            <a:r>
              <a:rPr lang="en-US" sz="1200" dirty="0" smtClean="0"/>
              <a:t>Xe signature during period of blowdown</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5498" y="1253336"/>
            <a:ext cx="4015884" cy="24504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5695" y="1251331"/>
            <a:ext cx="4006167" cy="24445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4098" y="3851657"/>
            <a:ext cx="2958683" cy="2219012"/>
          </a:xfrm>
          <a:prstGeom prst="rect">
            <a:avLst/>
          </a:prstGeom>
        </p:spPr>
      </p:pic>
      <p:sp>
        <p:nvSpPr>
          <p:cNvPr id="2" name="Footer Placeholder 1"/>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3" name="Slide Number Placeholder 2"/>
          <p:cNvSpPr>
            <a:spLocks noGrp="1"/>
          </p:cNvSpPr>
          <p:nvPr>
            <p:ph type="sldNum" sz="quarter" idx="14"/>
          </p:nvPr>
        </p:nvSpPr>
        <p:spPr/>
        <p:txBody>
          <a:bodyPr/>
          <a:lstStyle/>
          <a:p>
            <a:fld id="{352D268D-E5DB-4D76-8C43-F544D2039CA0}" type="slidenum">
              <a:rPr lang="en-GB" altLang="en-US" smtClean="0"/>
              <a:pPr/>
              <a:t>17</a:t>
            </a:fld>
            <a:endParaRPr lang="en-GB" altLang="en-US"/>
          </a:p>
        </p:txBody>
      </p:sp>
    </p:spTree>
    <p:extLst>
      <p:ext uri="{BB962C8B-B14F-4D97-AF65-F5344CB8AC3E}">
        <p14:creationId xmlns:p14="http://schemas.microsoft.com/office/powerpoint/2010/main" val="2385596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Next Steps…</a:t>
            </a:r>
            <a:endParaRPr lang="en-US" dirty="0"/>
          </a:p>
        </p:txBody>
      </p:sp>
      <p:pic>
        <p:nvPicPr>
          <p:cNvPr id="7" name="Picture 6">
            <a:extLst>
              <a:ext uri="{FF2B5EF4-FFF2-40B4-BE49-F238E27FC236}">
                <a16:creationId xmlns:a16="http://schemas.microsoft.com/office/drawing/2014/main" id="{C708A025-253C-4F8B-8BBF-A36625BD44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13293" y="2467391"/>
            <a:ext cx="3306707" cy="2448272"/>
          </a:xfrm>
          <a:prstGeom prst="rect">
            <a:avLst/>
          </a:prstGeom>
        </p:spPr>
      </p:pic>
      <p:pic>
        <p:nvPicPr>
          <p:cNvPr id="2" name="Picture 1"/>
          <p:cNvPicPr>
            <a:picLocks noChangeAspect="1"/>
          </p:cNvPicPr>
          <p:nvPr/>
        </p:nvPicPr>
        <p:blipFill>
          <a:blip r:embed="rId4"/>
          <a:stretch>
            <a:fillRect/>
          </a:stretch>
        </p:blipFill>
        <p:spPr>
          <a:xfrm>
            <a:off x="1035307" y="3042573"/>
            <a:ext cx="2744606" cy="1541753"/>
          </a:xfrm>
          <a:prstGeom prst="rect">
            <a:avLst/>
          </a:prstGeom>
        </p:spPr>
      </p:pic>
      <p:pic>
        <p:nvPicPr>
          <p:cNvPr id="8" name="Picture 7">
            <a:extLst>
              <a:ext uri="{FF2B5EF4-FFF2-40B4-BE49-F238E27FC236}">
                <a16:creationId xmlns:a16="http://schemas.microsoft.com/office/drawing/2014/main" id="{329BDD03-6567-4E1B-B4BB-C1D1EE34910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95866" y="440892"/>
            <a:ext cx="2379737" cy="1831526"/>
          </a:xfrm>
          <a:prstGeom prst="rect">
            <a:avLst/>
          </a:prstGeom>
        </p:spPr>
      </p:pic>
      <p:sp>
        <p:nvSpPr>
          <p:cNvPr id="3" name="TextBox 2"/>
          <p:cNvSpPr txBox="1"/>
          <p:nvPr/>
        </p:nvSpPr>
        <p:spPr>
          <a:xfrm>
            <a:off x="539140" y="1203607"/>
            <a:ext cx="4668298" cy="2708434"/>
          </a:xfrm>
          <a:prstGeom prst="rect">
            <a:avLst/>
          </a:prstGeom>
          <a:noFill/>
        </p:spPr>
        <p:txBody>
          <a:bodyPr wrap="square" rtlCol="0">
            <a:spAutoFit/>
          </a:bodyPr>
          <a:lstStyle/>
          <a:p>
            <a:pPr marL="285750" indent="-285750">
              <a:buFont typeface="Arial" panose="020B0604020202020204" pitchFamily="34" charset="0"/>
              <a:buChar char="•"/>
            </a:pPr>
            <a:r>
              <a:rPr lang="en-GB" sz="1000" dirty="0" smtClean="0"/>
              <a:t>Measure next major emission in June looking at correlations in core data, stack data and </a:t>
            </a:r>
            <a:r>
              <a:rPr lang="en-GB" sz="1000" dirty="0" err="1" smtClean="0"/>
              <a:t>Qb</a:t>
            </a:r>
            <a:r>
              <a:rPr lang="en-GB" sz="1000" dirty="0" smtClean="0"/>
              <a:t> data</a:t>
            </a:r>
          </a:p>
          <a:p>
            <a:pPr marL="285750" indent="-285750">
              <a:buFont typeface="Arial" panose="020B0604020202020204" pitchFamily="34" charset="0"/>
              <a:buChar char="•"/>
            </a:pPr>
            <a:r>
              <a:rPr lang="en-GB" sz="1000" dirty="0" smtClean="0"/>
              <a:t>Analyse current data sets from March blowdown looking particularly at xenon ratios, comparing with </a:t>
            </a:r>
            <a:r>
              <a:rPr lang="en-GB" sz="1000" dirty="0" err="1"/>
              <a:t>K</a:t>
            </a:r>
            <a:r>
              <a:rPr lang="en-GB" sz="1000" dirty="0" err="1" smtClean="0"/>
              <a:t>alinowski</a:t>
            </a:r>
            <a:r>
              <a:rPr lang="en-GB" sz="1000" dirty="0" smtClean="0"/>
              <a:t> plot</a:t>
            </a:r>
          </a:p>
          <a:p>
            <a:pPr marL="285750" indent="-285750">
              <a:buFont typeface="Arial" panose="020B0604020202020204" pitchFamily="34" charset="0"/>
              <a:buChar char="•"/>
            </a:pPr>
            <a:r>
              <a:rPr lang="en-GB" sz="1000" dirty="0" smtClean="0"/>
              <a:t>Submit paper to PAGEOPH covering Environmental sample analysis</a:t>
            </a:r>
          </a:p>
          <a:p>
            <a:pPr marL="285750" indent="-285750">
              <a:buFont typeface="Arial" panose="020B0604020202020204" pitchFamily="34" charset="0"/>
              <a:buChar char="•"/>
            </a:pPr>
            <a:r>
              <a:rPr lang="en-GB" sz="1000" b="1" dirty="0" smtClean="0">
                <a:solidFill>
                  <a:schemeClr val="accent1">
                    <a:lumMod val="75000"/>
                  </a:schemeClr>
                </a:solidFill>
              </a:rPr>
              <a:t>Analyse 5 years worth of in-core coolant activity specifically xenon ratios </a:t>
            </a:r>
          </a:p>
          <a:p>
            <a:pPr marL="285750" indent="-285750">
              <a:buFont typeface="Arial" panose="020B0604020202020204" pitchFamily="34" charset="0"/>
              <a:buChar char="•"/>
            </a:pPr>
            <a:r>
              <a:rPr lang="en-GB" sz="1000" dirty="0" smtClean="0"/>
              <a:t>Obtain/produce AGR ‘fingerprint’ from emissions data</a:t>
            </a:r>
          </a:p>
          <a:p>
            <a:pPr marL="285750" indent="-285750">
              <a:buFont typeface="Arial" panose="020B0604020202020204" pitchFamily="34" charset="0"/>
              <a:buChar char="•"/>
            </a:pPr>
            <a:r>
              <a:rPr lang="en-GB" sz="1000" dirty="0" smtClean="0"/>
              <a:t>Compare </a:t>
            </a:r>
            <a:r>
              <a:rPr lang="en-GB" sz="1000" dirty="0" err="1" smtClean="0"/>
              <a:t>Qb</a:t>
            </a:r>
            <a:r>
              <a:rPr lang="en-GB" sz="1000" dirty="0" smtClean="0"/>
              <a:t> array performance and detections to ATM predictions</a:t>
            </a:r>
          </a:p>
          <a:p>
            <a:pPr marL="285750" indent="-285750">
              <a:buFont typeface="Arial" panose="020B0604020202020204" pitchFamily="34" charset="0"/>
              <a:buChar char="•"/>
            </a:pPr>
            <a:r>
              <a:rPr lang="en-GB" sz="1000" b="1" dirty="0" smtClean="0">
                <a:solidFill>
                  <a:schemeClr val="accent1">
                    <a:lumMod val="75000"/>
                  </a:schemeClr>
                </a:solidFill>
              </a:rPr>
              <a:t>Produce over-arching paper covering in-core -&gt; Stack - &gt; atmosphere emissions from an operating nuclear facility</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10" name="Rectangle 9">
            <a:extLst>
              <a:ext uri="{FF2B5EF4-FFF2-40B4-BE49-F238E27FC236}">
                <a16:creationId xmlns:a16="http://schemas.microsoft.com/office/drawing/2014/main" id="{7BAE7682-3AE7-4AFB-86BE-3EF4B48E24E8}"/>
              </a:ext>
            </a:extLst>
          </p:cNvPr>
          <p:cNvSpPr/>
          <p:nvPr/>
        </p:nvSpPr>
        <p:spPr>
          <a:xfrm>
            <a:off x="5545078" y="4915663"/>
            <a:ext cx="3306707" cy="461665"/>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Calculation of the radioxenon isotope ratios shows values right of the nuclear explosion discrimination </a:t>
            </a:r>
            <a:r>
              <a:rPr lang="en-US" sz="800" dirty="0" smtClean="0">
                <a:latin typeface="Arial" panose="020B0604020202020204" pitchFamily="34" charset="0"/>
                <a:cs typeface="Arial" panose="020B0604020202020204" pitchFamily="34" charset="0"/>
              </a:rPr>
              <a:t>line during </a:t>
            </a:r>
            <a:r>
              <a:rPr lang="en-US" sz="800" dirty="0">
                <a:latin typeface="Arial" panose="020B0604020202020204" pitchFamily="34" charset="0"/>
                <a:cs typeface="Arial" panose="020B0604020202020204" pitchFamily="34" charset="0"/>
              </a:rPr>
              <a:t>AGR start-up and left during routine AGR operation. </a:t>
            </a:r>
            <a:endParaRPr lang="en-US" sz="800" dirty="0"/>
          </a:p>
        </p:txBody>
      </p:sp>
      <p:sp>
        <p:nvSpPr>
          <p:cNvPr id="9" name="TextBox 8"/>
          <p:cNvSpPr txBox="1"/>
          <p:nvPr/>
        </p:nvSpPr>
        <p:spPr>
          <a:xfrm>
            <a:off x="466725" y="4726911"/>
            <a:ext cx="4537323" cy="1107996"/>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t>Hartlepool is also collaborating with the AIT-WATCHMAN project to assess anti-neutrino emissions from a nuclear facility for non-proliferation purposes.</a:t>
            </a:r>
          </a:p>
          <a:p>
            <a:pPr marL="171450" indent="-171450">
              <a:buFont typeface="Arial" panose="020B0604020202020204" pitchFamily="34" charset="0"/>
              <a:buChar char="•"/>
            </a:pPr>
            <a:endParaRPr lang="en-GB" sz="1200" dirty="0" smtClean="0">
              <a:solidFill>
                <a:schemeClr val="bg2">
                  <a:lumMod val="75000"/>
                </a:schemeClr>
              </a:solidFill>
            </a:endParaRPr>
          </a:p>
          <a:p>
            <a:r>
              <a:rPr lang="en-GB" dirty="0" smtClean="0"/>
              <a:t> </a:t>
            </a:r>
            <a:endParaRPr lang="en-GB" dirty="0"/>
          </a:p>
        </p:txBody>
      </p:sp>
      <p:sp>
        <p:nvSpPr>
          <p:cNvPr id="6" name="Footer Placeholder 5"/>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11" name="Slide Number Placeholder 10"/>
          <p:cNvSpPr>
            <a:spLocks noGrp="1"/>
          </p:cNvSpPr>
          <p:nvPr>
            <p:ph type="sldNum" sz="quarter" idx="14"/>
          </p:nvPr>
        </p:nvSpPr>
        <p:spPr/>
        <p:txBody>
          <a:bodyPr/>
          <a:lstStyle/>
          <a:p>
            <a:fld id="{352D268D-E5DB-4D76-8C43-F544D2039CA0}" type="slidenum">
              <a:rPr lang="en-GB" altLang="en-US" smtClean="0"/>
              <a:pPr/>
              <a:t>18</a:t>
            </a:fld>
            <a:endParaRPr lang="en-GB" altLang="en-US"/>
          </a:p>
        </p:txBody>
      </p:sp>
    </p:spTree>
    <p:extLst>
      <p:ext uri="{BB962C8B-B14F-4D97-AF65-F5344CB8AC3E}">
        <p14:creationId xmlns:p14="http://schemas.microsoft.com/office/powerpoint/2010/main" val="1315358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 EDF Energy Generation| | NOT PROTECTIVELY MARKED | © 2019 EDF Energy Ltd. All rights Reserved.</a:t>
            </a:r>
            <a:endParaRPr lang="en-GB" altLang="en-US" dirty="0"/>
          </a:p>
        </p:txBody>
      </p:sp>
      <p:sp>
        <p:nvSpPr>
          <p:cNvPr id="5" name="Slide Number Placeholder 4"/>
          <p:cNvSpPr>
            <a:spLocks noGrp="1"/>
          </p:cNvSpPr>
          <p:nvPr>
            <p:ph type="sldNum" sz="quarter" idx="11"/>
          </p:nvPr>
        </p:nvSpPr>
        <p:spPr/>
        <p:txBody>
          <a:bodyPr/>
          <a:lstStyle/>
          <a:p>
            <a:fld id="{352D268D-E5DB-4D76-8C43-F544D2039CA0}" type="slidenum">
              <a:rPr lang="en-GB" altLang="en-US" smtClean="0"/>
              <a:pPr/>
              <a:t>19</a:t>
            </a:fld>
            <a:endParaRPr lang="en-GB" altLang="en-US"/>
          </a:p>
        </p:txBody>
      </p:sp>
    </p:spTree>
    <p:extLst>
      <p:ext uri="{BB962C8B-B14F-4D97-AF65-F5344CB8AC3E}">
        <p14:creationId xmlns:p14="http://schemas.microsoft.com/office/powerpoint/2010/main" val="1201492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45DC-05D9-4632-92DE-1B7AC7733AA5}"/>
              </a:ext>
            </a:extLst>
          </p:cNvPr>
          <p:cNvSpPr>
            <a:spLocks noGrp="1"/>
          </p:cNvSpPr>
          <p:nvPr>
            <p:ph type="ctrTitle"/>
          </p:nvPr>
        </p:nvSpPr>
        <p:spPr/>
        <p:txBody>
          <a:bodyPr>
            <a:normAutofit fontScale="90000"/>
          </a:bodyPr>
          <a:lstStyle/>
          <a:p>
            <a:r>
              <a:rPr lang="en-US" dirty="0"/>
              <a:t>XENAH: Xenon Environmental Nuclide Analysis at </a:t>
            </a:r>
            <a:r>
              <a:rPr lang="en-US" dirty="0" err="1"/>
              <a:t>Hartlepool</a:t>
            </a:r>
            <a:endParaRPr lang="en-US" dirty="0"/>
          </a:p>
        </p:txBody>
      </p:sp>
      <p:sp>
        <p:nvSpPr>
          <p:cNvPr id="5" name="Subtitle 4">
            <a:extLst>
              <a:ext uri="{FF2B5EF4-FFF2-40B4-BE49-F238E27FC236}">
                <a16:creationId xmlns:a16="http://schemas.microsoft.com/office/drawing/2014/main" id="{9CE69582-FB4B-4CEE-96D8-0FE20DC772E1}"/>
              </a:ext>
            </a:extLst>
          </p:cNvPr>
          <p:cNvSpPr>
            <a:spLocks noGrp="1"/>
          </p:cNvSpPr>
          <p:nvPr>
            <p:ph type="subTitle" idx="1"/>
          </p:nvPr>
        </p:nvSpPr>
        <p:spPr>
          <a:xfrm>
            <a:off x="1080000" y="3284984"/>
            <a:ext cx="6912000" cy="432000"/>
          </a:xfrm>
        </p:spPr>
        <p:txBody>
          <a:bodyPr>
            <a:normAutofit fontScale="25000" lnSpcReduction="20000"/>
          </a:bodyPr>
          <a:lstStyle/>
          <a:p>
            <a:r>
              <a:rPr lang="en-GB" sz="4800" b="1" dirty="0" smtClean="0"/>
              <a:t>Andrew Petts</a:t>
            </a:r>
            <a:r>
              <a:rPr lang="en-GB" sz="4800" b="1" baseline="30000" dirty="0" smtClean="0"/>
              <a:t>2</a:t>
            </a:r>
            <a:r>
              <a:rPr lang="en-GB" sz="4800" b="1" dirty="0" smtClean="0"/>
              <a:t>,</a:t>
            </a:r>
            <a:r>
              <a:rPr lang="en-US" sz="4800" dirty="0" smtClean="0">
                <a:latin typeface="Arial" charset="0"/>
              </a:rPr>
              <a:t>, </a:t>
            </a:r>
            <a:r>
              <a:rPr lang="en-US" sz="4800" dirty="0">
                <a:latin typeface="Arial" charset="0"/>
              </a:rPr>
              <a:t>Ashley Davies</a:t>
            </a:r>
            <a:r>
              <a:rPr lang="en-US" sz="4800" baseline="30000" dirty="0">
                <a:latin typeface="Arial" charset="0"/>
              </a:rPr>
              <a:t>1</a:t>
            </a:r>
            <a:r>
              <a:rPr lang="en-US" sz="4800" dirty="0">
                <a:latin typeface="Arial" charset="0"/>
              </a:rPr>
              <a:t>, Matthew Goodwin</a:t>
            </a:r>
            <a:r>
              <a:rPr lang="en-US" sz="4800" baseline="30000" dirty="0">
                <a:latin typeface="Arial" charset="0"/>
              </a:rPr>
              <a:t>1</a:t>
            </a:r>
            <a:r>
              <a:rPr lang="en-US" sz="4800" dirty="0">
                <a:latin typeface="Arial" charset="0"/>
              </a:rPr>
              <a:t>, Mark </a:t>
            </a:r>
            <a:r>
              <a:rPr lang="en-US" sz="4800" dirty="0" smtClean="0">
                <a:latin typeface="Arial" charset="0"/>
              </a:rPr>
              <a:t>Arnold</a:t>
            </a:r>
            <a:r>
              <a:rPr lang="en-US" sz="4800" baseline="30000" dirty="0" smtClean="0">
                <a:latin typeface="Arial" charset="0"/>
              </a:rPr>
              <a:t>2</a:t>
            </a:r>
            <a:r>
              <a:rPr lang="en-US" sz="4800" dirty="0" smtClean="0">
                <a:latin typeface="Arial" charset="0"/>
              </a:rPr>
              <a:t>, </a:t>
            </a:r>
            <a:r>
              <a:rPr lang="en-US" sz="4800" dirty="0">
                <a:latin typeface="Arial" charset="0"/>
              </a:rPr>
              <a:t>Michael Warren</a:t>
            </a:r>
            <a:r>
              <a:rPr lang="en-US" sz="4800" baseline="30000" dirty="0">
                <a:latin typeface="Arial" charset="0"/>
              </a:rPr>
              <a:t>2</a:t>
            </a:r>
            <a:r>
              <a:rPr lang="en-US" sz="4800" dirty="0">
                <a:latin typeface="Arial" charset="0"/>
              </a:rPr>
              <a:t>, Anders Ringbom</a:t>
            </a:r>
            <a:r>
              <a:rPr lang="en-US" sz="4800" baseline="30000" dirty="0">
                <a:latin typeface="Arial" charset="0"/>
              </a:rPr>
              <a:t>3</a:t>
            </a:r>
            <a:r>
              <a:rPr lang="en-US" sz="4800" dirty="0">
                <a:latin typeface="Arial" charset="0"/>
              </a:rPr>
              <a:t>, Theodore Bowyer</a:t>
            </a:r>
            <a:r>
              <a:rPr lang="en-US" sz="4800" baseline="30000" dirty="0">
                <a:latin typeface="Arial" charset="0"/>
              </a:rPr>
              <a:t>4</a:t>
            </a:r>
            <a:r>
              <a:rPr lang="en-US" sz="4800" dirty="0">
                <a:latin typeface="Arial" charset="0"/>
              </a:rPr>
              <a:t>, Jonathan Burnett</a:t>
            </a:r>
            <a:r>
              <a:rPr lang="en-US" sz="4800" baseline="30000" dirty="0">
                <a:latin typeface="Arial" charset="0"/>
              </a:rPr>
              <a:t>4</a:t>
            </a:r>
            <a:r>
              <a:rPr lang="en-US" sz="4800" dirty="0">
                <a:latin typeface="Arial" charset="0"/>
              </a:rPr>
              <a:t>, Judah Friese</a:t>
            </a:r>
            <a:r>
              <a:rPr lang="en-US" sz="4800" baseline="30000" dirty="0">
                <a:latin typeface="Arial" charset="0"/>
              </a:rPr>
              <a:t>4</a:t>
            </a:r>
            <a:r>
              <a:rPr lang="en-US" sz="4800" dirty="0">
                <a:latin typeface="Arial" charset="0"/>
              </a:rPr>
              <a:t>, Jim Hayes</a:t>
            </a:r>
            <a:r>
              <a:rPr lang="en-US" sz="4800" baseline="30000" dirty="0">
                <a:latin typeface="Arial" charset="0"/>
              </a:rPr>
              <a:t>4</a:t>
            </a:r>
            <a:r>
              <a:rPr lang="en-US" sz="4800" dirty="0">
                <a:latin typeface="Arial" charset="0"/>
              </a:rPr>
              <a:t>, Lori </a:t>
            </a:r>
            <a:r>
              <a:rPr lang="en-US" sz="4800" dirty="0" smtClean="0">
                <a:latin typeface="Arial" charset="0"/>
              </a:rPr>
              <a:t>Metz</a:t>
            </a:r>
            <a:r>
              <a:rPr lang="en-US" sz="4800" baseline="30000" dirty="0" smtClean="0">
                <a:latin typeface="Arial" charset="0"/>
              </a:rPr>
              <a:t>4</a:t>
            </a:r>
            <a:r>
              <a:rPr lang="en-US" sz="4800" dirty="0">
                <a:latin typeface="Arial" charset="0"/>
              </a:rPr>
              <a:t> </a:t>
            </a:r>
            <a:r>
              <a:rPr lang="en-US" sz="4800" dirty="0" smtClean="0">
                <a:latin typeface="Arial" charset="0"/>
              </a:rPr>
              <a:t>,Brian </a:t>
            </a:r>
            <a:r>
              <a:rPr lang="en-US" sz="4800" dirty="0">
                <a:latin typeface="Arial" charset="0"/>
              </a:rPr>
              <a:t>Milbrath</a:t>
            </a:r>
            <a:r>
              <a:rPr lang="en-US" sz="4800" baseline="30000" dirty="0">
                <a:latin typeface="Arial" charset="0"/>
              </a:rPr>
              <a:t>4</a:t>
            </a:r>
            <a:endParaRPr lang="en-US" sz="4800" baseline="30000" dirty="0" smtClean="0">
              <a:latin typeface="Arial" charset="0"/>
            </a:endParaRPr>
          </a:p>
          <a:p>
            <a:endParaRPr lang="en-US" sz="4800" baseline="30000" dirty="0">
              <a:latin typeface="Arial" charset="0"/>
            </a:endParaRPr>
          </a:p>
          <a:p>
            <a:pPr algn="ctr"/>
            <a:r>
              <a:rPr lang="en-US" sz="4800" baseline="30000" dirty="0">
                <a:latin typeface="Arial" charset="0"/>
              </a:rPr>
              <a:t>1</a:t>
            </a:r>
            <a:r>
              <a:rPr lang="en-US" sz="4800" dirty="0">
                <a:latin typeface="Arial" charset="0"/>
              </a:rPr>
              <a:t>Atomic Weapons Establishment,  </a:t>
            </a:r>
            <a:r>
              <a:rPr lang="en-US" sz="4800" baseline="30000" dirty="0" smtClean="0">
                <a:latin typeface="Arial" charset="0"/>
              </a:rPr>
              <a:t>2</a:t>
            </a:r>
            <a:r>
              <a:rPr lang="en-US" sz="4800" dirty="0" smtClean="0">
                <a:latin typeface="Arial" charset="0"/>
              </a:rPr>
              <a:t>EDF Energy,</a:t>
            </a:r>
            <a:endParaRPr lang="en-US" sz="4800" dirty="0">
              <a:latin typeface="Arial" charset="0"/>
            </a:endParaRPr>
          </a:p>
          <a:p>
            <a:pPr algn="ctr"/>
            <a:r>
              <a:rPr lang="en-US" sz="4800" dirty="0">
                <a:latin typeface="Arial" charset="0"/>
              </a:rPr>
              <a:t>  </a:t>
            </a:r>
            <a:r>
              <a:rPr lang="en-US" sz="4800" baseline="30000" dirty="0">
                <a:latin typeface="Arial" charset="0"/>
              </a:rPr>
              <a:t>3</a:t>
            </a:r>
            <a:r>
              <a:rPr lang="en-US" sz="4800" dirty="0">
                <a:latin typeface="Arial" charset="0"/>
              </a:rPr>
              <a:t>Totalförsvarets </a:t>
            </a:r>
            <a:r>
              <a:rPr lang="en-US" sz="4800" dirty="0" err="1">
                <a:latin typeface="Arial" charset="0"/>
              </a:rPr>
              <a:t>forskningsinstitut</a:t>
            </a:r>
            <a:r>
              <a:rPr lang="en-US" sz="4800" dirty="0">
                <a:latin typeface="Arial" charset="0"/>
              </a:rPr>
              <a:t> (FOI), </a:t>
            </a:r>
            <a:r>
              <a:rPr lang="en-US" sz="4800" baseline="30000" dirty="0">
                <a:latin typeface="Arial" charset="0"/>
              </a:rPr>
              <a:t>4</a:t>
            </a:r>
            <a:r>
              <a:rPr lang="en-US" sz="4800" dirty="0">
                <a:latin typeface="Arial" charset="0"/>
              </a:rPr>
              <a:t>Pacific Northwest National Laboratory</a:t>
            </a:r>
          </a:p>
          <a:p>
            <a:endParaRPr lang="en-US" baseline="30000" dirty="0">
              <a:latin typeface="Arial" charset="0"/>
            </a:endParaRPr>
          </a:p>
          <a:p>
            <a:endParaRPr lang="en-GB" dirty="0"/>
          </a:p>
        </p:txBody>
      </p:sp>
      <p:sp>
        <p:nvSpPr>
          <p:cNvPr id="6" name="Footer Placeholder 5"/>
          <p:cNvSpPr>
            <a:spLocks noGrp="1"/>
          </p:cNvSpPr>
          <p:nvPr>
            <p:ph type="ftr" sz="quarter" idx="10"/>
          </p:nvPr>
        </p:nvSpPr>
        <p:spPr/>
        <p:txBody>
          <a:bodyPr/>
          <a:lstStyle/>
          <a:p>
            <a:r>
              <a:rPr lang="en-GB" altLang="en-US" smtClean="0"/>
              <a:t>| EDF Energy Generation| | NOT PROTECTIVELY MARKED | © 2019 EDF Energy Ltd. All rights Reserved.</a:t>
            </a:r>
            <a:endParaRPr lang="en-GB" altLang="en-US" dirty="0"/>
          </a:p>
        </p:txBody>
      </p:sp>
      <p:sp>
        <p:nvSpPr>
          <p:cNvPr id="7" name="Slide Number Placeholder 6"/>
          <p:cNvSpPr>
            <a:spLocks noGrp="1"/>
          </p:cNvSpPr>
          <p:nvPr>
            <p:ph type="sldNum" sz="quarter" idx="11"/>
          </p:nvPr>
        </p:nvSpPr>
        <p:spPr/>
        <p:txBody>
          <a:bodyPr/>
          <a:lstStyle/>
          <a:p>
            <a:fld id="{352D268D-E5DB-4D76-8C43-F544D2039CA0}" type="slidenum">
              <a:rPr lang="en-GB" altLang="en-US" smtClean="0"/>
              <a:pPr/>
              <a:t>2</a:t>
            </a:fld>
            <a:endParaRPr lang="en-GB" altLang="en-US"/>
          </a:p>
        </p:txBody>
      </p:sp>
    </p:spTree>
    <p:extLst>
      <p:ext uri="{BB962C8B-B14F-4D97-AF65-F5344CB8AC3E}">
        <p14:creationId xmlns:p14="http://schemas.microsoft.com/office/powerpoint/2010/main" val="454798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XENAH - Overview</a:t>
            </a:r>
            <a:endParaRPr lang="en-US" dirty="0"/>
          </a:p>
        </p:txBody>
      </p:sp>
      <p:pic>
        <p:nvPicPr>
          <p:cNvPr id="7" name="Picture 6">
            <a:extLst>
              <a:ext uri="{FF2B5EF4-FFF2-40B4-BE49-F238E27FC236}">
                <a16:creationId xmlns:a16="http://schemas.microsoft.com/office/drawing/2014/main" id="{329BDD03-6567-4E1B-B4BB-C1D1EE3491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5892" y="1070488"/>
            <a:ext cx="2379737" cy="1831526"/>
          </a:xfrm>
          <a:prstGeom prst="rect">
            <a:avLst/>
          </a:prstGeom>
        </p:spPr>
      </p:pic>
      <p:sp>
        <p:nvSpPr>
          <p:cNvPr id="3" name="Rectangle 2"/>
          <p:cNvSpPr/>
          <p:nvPr/>
        </p:nvSpPr>
        <p:spPr>
          <a:xfrm>
            <a:off x="276013" y="1301576"/>
            <a:ext cx="5905475" cy="1600438"/>
          </a:xfrm>
          <a:prstGeom prst="rect">
            <a:avLst/>
          </a:prstGeom>
        </p:spPr>
        <p:txBody>
          <a:bodyPr wrap="square">
            <a:spAutoFit/>
          </a:bodyPr>
          <a:lstStyle/>
          <a:p>
            <a:r>
              <a:rPr lang="en-GB" sz="1400" dirty="0"/>
              <a:t>Scientists from the U.K., U.S., and Sweden are performing measurements involving a suite of radionuclide monitoring techniques in order to better understand radionuclide emissions from a nuclear power reactor and how those might affect the International Monitoring System.  The Xenon Environmental Nuclide Analysis at Hartlepool (XENAH) collaboration will perform these measurements utilizing the Hartlepool Power Reactor in northeast England with cooperation of the reactor operator, EDF Energy</a:t>
            </a:r>
          </a:p>
        </p:txBody>
      </p:sp>
      <p:sp>
        <p:nvSpPr>
          <p:cNvPr id="10" name="TextBox 9"/>
          <p:cNvSpPr txBox="1"/>
          <p:nvPr/>
        </p:nvSpPr>
        <p:spPr>
          <a:xfrm>
            <a:off x="250825" y="3437068"/>
            <a:ext cx="8280920" cy="230832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2"/>
                </a:solidFill>
              </a:rPr>
              <a:t>Reactor stack monitoring for </a:t>
            </a:r>
            <a:r>
              <a:rPr lang="en-GB" dirty="0" smtClean="0">
                <a:solidFill>
                  <a:schemeClr val="accent2"/>
                </a:solidFill>
              </a:rPr>
              <a:t>radio xenon </a:t>
            </a:r>
            <a:r>
              <a:rPr lang="en-GB" dirty="0">
                <a:solidFill>
                  <a:schemeClr val="accent2"/>
                </a:solidFill>
              </a:rPr>
              <a:t>m</a:t>
            </a:r>
            <a:r>
              <a:rPr lang="en-GB" dirty="0" smtClean="0">
                <a:solidFill>
                  <a:schemeClr val="accent2"/>
                </a:solidFill>
              </a:rPr>
              <a:t>easurement </a:t>
            </a:r>
            <a:r>
              <a:rPr lang="en-GB" dirty="0">
                <a:solidFill>
                  <a:schemeClr val="accent2"/>
                </a:solidFill>
              </a:rPr>
              <a:t>at the </a:t>
            </a:r>
            <a:r>
              <a:rPr lang="en-GB" dirty="0" smtClean="0">
                <a:solidFill>
                  <a:schemeClr val="accent2"/>
                </a:solidFill>
              </a:rPr>
              <a:t>source</a:t>
            </a:r>
          </a:p>
          <a:p>
            <a:endParaRPr lang="en-GB" dirty="0"/>
          </a:p>
          <a:p>
            <a:pPr marL="285750" indent="-285750">
              <a:buFont typeface="Arial" panose="020B0604020202020204" pitchFamily="34" charset="0"/>
              <a:buChar char="•"/>
            </a:pPr>
            <a:r>
              <a:rPr lang="en-GB" dirty="0">
                <a:solidFill>
                  <a:schemeClr val="accent1">
                    <a:lumMod val="75000"/>
                  </a:schemeClr>
                </a:solidFill>
              </a:rPr>
              <a:t>Stand-off measurements of </a:t>
            </a:r>
            <a:r>
              <a:rPr lang="en-GB" dirty="0" err="1" smtClean="0">
                <a:solidFill>
                  <a:schemeClr val="accent1">
                    <a:lumMod val="75000"/>
                  </a:schemeClr>
                </a:solidFill>
              </a:rPr>
              <a:t>radioxenon</a:t>
            </a:r>
            <a:r>
              <a:rPr lang="en-GB" dirty="0" smtClean="0">
                <a:solidFill>
                  <a:schemeClr val="accent1">
                    <a:lumMod val="75000"/>
                  </a:schemeClr>
                </a:solidFill>
              </a:rPr>
              <a:t> </a:t>
            </a:r>
            <a:r>
              <a:rPr lang="en-GB" dirty="0">
                <a:solidFill>
                  <a:schemeClr val="accent1">
                    <a:lumMod val="75000"/>
                  </a:schemeClr>
                </a:solidFill>
              </a:rPr>
              <a:t>after several km of atmospheric transport and </a:t>
            </a:r>
            <a:r>
              <a:rPr lang="en-GB" dirty="0" smtClean="0">
                <a:solidFill>
                  <a:schemeClr val="accent1">
                    <a:lumMod val="75000"/>
                  </a:schemeClr>
                </a:solidFill>
              </a:rPr>
              <a:t>dispersion</a:t>
            </a:r>
          </a:p>
          <a:p>
            <a:endParaRPr lang="en-GB" dirty="0">
              <a:solidFill>
                <a:schemeClr val="bg2">
                  <a:lumMod val="75000"/>
                </a:schemeClr>
              </a:solidFill>
            </a:endParaRPr>
          </a:p>
          <a:p>
            <a:pPr marL="285750" indent="-285750">
              <a:buFont typeface="Arial" panose="020B0604020202020204" pitchFamily="34" charset="0"/>
              <a:buChar char="•"/>
            </a:pPr>
            <a:r>
              <a:rPr lang="en-GB" dirty="0">
                <a:solidFill>
                  <a:schemeClr val="accent2"/>
                </a:solidFill>
              </a:rPr>
              <a:t>Radionuclide measurement of environmental and regulatory samples taken at or near the power </a:t>
            </a:r>
            <a:r>
              <a:rPr lang="en-GB" dirty="0" smtClean="0">
                <a:solidFill>
                  <a:schemeClr val="accent2"/>
                </a:solidFill>
              </a:rPr>
              <a:t>station (including in-core coolant activity monitoring)</a:t>
            </a:r>
            <a:endParaRPr lang="en-GB" dirty="0">
              <a:solidFill>
                <a:schemeClr val="accent2"/>
              </a:solidFill>
            </a:endParaRPr>
          </a:p>
          <a:p>
            <a:endParaRPr lang="en-GB" dirty="0"/>
          </a:p>
        </p:txBody>
      </p:sp>
      <p:sp>
        <p:nvSpPr>
          <p:cNvPr id="2" name="Footer Placeholder 1"/>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6" name="Slide Number Placeholder 5"/>
          <p:cNvSpPr>
            <a:spLocks noGrp="1"/>
          </p:cNvSpPr>
          <p:nvPr>
            <p:ph type="sldNum" sz="quarter" idx="14"/>
          </p:nvPr>
        </p:nvSpPr>
        <p:spPr/>
        <p:txBody>
          <a:bodyPr/>
          <a:lstStyle/>
          <a:p>
            <a:fld id="{352D268D-E5DB-4D76-8C43-F544D2039CA0}" type="slidenum">
              <a:rPr lang="en-GB" altLang="en-US" smtClean="0"/>
              <a:pPr/>
              <a:t>3</a:t>
            </a:fld>
            <a:endParaRPr lang="en-GB" altLang="en-US"/>
          </a:p>
        </p:txBody>
      </p:sp>
    </p:spTree>
    <p:extLst>
      <p:ext uri="{BB962C8B-B14F-4D97-AF65-F5344CB8AC3E}">
        <p14:creationId xmlns:p14="http://schemas.microsoft.com/office/powerpoint/2010/main" val="4202096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CTBT &amp; IMS Overview</a:t>
            </a:r>
            <a:endParaRPr lang="en-US" dirty="0"/>
          </a:p>
        </p:txBody>
      </p:sp>
      <p:sp>
        <p:nvSpPr>
          <p:cNvPr id="6" name="Rectangle 3"/>
          <p:cNvSpPr>
            <a:spLocks noGrp="1" noChangeArrowheads="1"/>
          </p:cNvSpPr>
          <p:nvPr>
            <p:ph sz="quarter" idx="12"/>
          </p:nvPr>
        </p:nvSpPr>
        <p:spPr>
          <a:xfrm>
            <a:off x="262402" y="1412776"/>
            <a:ext cx="8486062" cy="3888432"/>
          </a:xfrm>
        </p:spPr>
        <p:txBody>
          <a:bodyPr>
            <a:normAutofit/>
          </a:bodyPr>
          <a:lstStyle/>
          <a:p>
            <a:pPr>
              <a:lnSpc>
                <a:spcPct val="80000"/>
              </a:lnSpc>
              <a:defRPr/>
            </a:pPr>
            <a:r>
              <a:rPr lang="en-GB" altLang="en-US" sz="1200" kern="0" dirty="0"/>
              <a:t>The Comprehensive Nuclear-Test-Ban Treaty (CTBT) is a multilateral treaty that </a:t>
            </a:r>
            <a:r>
              <a:rPr lang="en-GB" altLang="en-US" sz="1200" kern="0" dirty="0" smtClean="0"/>
              <a:t>would ban </a:t>
            </a:r>
            <a:r>
              <a:rPr lang="en-GB" altLang="en-US" sz="1200" kern="0" dirty="0"/>
              <a:t>nuclear weapons test explosions and any other nuclear explosions, for both civilian and military purposes, in all environments. It was adopted by the United Nations General Assembly on 10 September </a:t>
            </a:r>
            <a:r>
              <a:rPr lang="en-GB" altLang="en-US" sz="1200" kern="0" dirty="0" smtClean="0"/>
              <a:t>1996. 185 States have signed the treaty. 172 States have ratified, though the Treaty has not yet entered into force.</a:t>
            </a:r>
          </a:p>
          <a:p>
            <a:pPr>
              <a:lnSpc>
                <a:spcPct val="80000"/>
              </a:lnSpc>
              <a:defRPr/>
            </a:pPr>
            <a:endParaRPr lang="en-GB" altLang="en-US" sz="1200" kern="0" dirty="0" smtClean="0"/>
          </a:p>
          <a:p>
            <a:pPr>
              <a:lnSpc>
                <a:spcPct val="80000"/>
              </a:lnSpc>
              <a:defRPr/>
            </a:pPr>
            <a:r>
              <a:rPr lang="en-GB" altLang="en-US" sz="1200" kern="0" dirty="0" smtClean="0"/>
              <a:t>The International Monitoring System (IMS) is part of the verification regime for the CTBT and consists of four technologies to detect </a:t>
            </a:r>
            <a:r>
              <a:rPr lang="en-GB" altLang="en-US" sz="1200" kern="0" dirty="0" err="1" smtClean="0"/>
              <a:t>telltale</a:t>
            </a:r>
            <a:r>
              <a:rPr lang="en-GB" altLang="en-US" sz="1200" kern="0" dirty="0" smtClean="0"/>
              <a:t> indications of nuclear explosion: Seismology, </a:t>
            </a:r>
            <a:r>
              <a:rPr lang="en-GB" altLang="en-US" sz="1200" kern="0" dirty="0" err="1" smtClean="0"/>
              <a:t>Hydroacoustics</a:t>
            </a:r>
            <a:r>
              <a:rPr lang="en-GB" altLang="en-US" sz="1200" kern="0" dirty="0" smtClean="0"/>
              <a:t>, Infrasound and </a:t>
            </a:r>
            <a:r>
              <a:rPr lang="en-GB" altLang="en-US" sz="1200" b="1" kern="0" dirty="0" smtClean="0"/>
              <a:t>Radionuclides</a:t>
            </a:r>
          </a:p>
          <a:p>
            <a:pPr marL="0" indent="0">
              <a:lnSpc>
                <a:spcPct val="80000"/>
              </a:lnSpc>
              <a:buNone/>
              <a:defRPr/>
            </a:pPr>
            <a:endParaRPr lang="en-GB" altLang="en-US" sz="1200" kern="0" dirty="0" smtClean="0"/>
          </a:p>
          <a:p>
            <a:pPr>
              <a:lnSpc>
                <a:spcPct val="80000"/>
              </a:lnSpc>
              <a:defRPr/>
            </a:pPr>
            <a:r>
              <a:rPr lang="en-GB" altLang="en-US" sz="1200" kern="0" dirty="0" smtClean="0"/>
              <a:t>When complete, the IMS will consist of 337 facilities including 80 radionuclide monitoring stations and 16 radionuclide laboratories</a:t>
            </a:r>
          </a:p>
          <a:p>
            <a:pPr marL="0" indent="0">
              <a:lnSpc>
                <a:spcPct val="80000"/>
              </a:lnSpc>
              <a:buNone/>
              <a:defRPr/>
            </a:pPr>
            <a:endParaRPr lang="en-GB" altLang="en-US" sz="1200" kern="0" dirty="0" smtClean="0"/>
          </a:p>
          <a:p>
            <a:pPr>
              <a:lnSpc>
                <a:spcPct val="80000"/>
              </a:lnSpc>
              <a:defRPr/>
            </a:pPr>
            <a:r>
              <a:rPr lang="en-GB" altLang="en-US" sz="1200" kern="0" dirty="0" smtClean="0"/>
              <a:t>The IMS successfully detected all six of the DPRK nuclear tests</a:t>
            </a:r>
            <a:endParaRPr lang="en-GB" altLang="en-US" sz="1200" kern="0" dirty="0"/>
          </a:p>
        </p:txBody>
      </p:sp>
      <p:pic>
        <p:nvPicPr>
          <p:cNvPr id="2" name="Picture 1"/>
          <p:cNvPicPr>
            <a:picLocks noChangeAspect="1"/>
          </p:cNvPicPr>
          <p:nvPr/>
        </p:nvPicPr>
        <p:blipFill>
          <a:blip r:embed="rId3"/>
          <a:stretch>
            <a:fillRect/>
          </a:stretch>
        </p:blipFill>
        <p:spPr>
          <a:xfrm>
            <a:off x="5004048" y="3573016"/>
            <a:ext cx="3542793" cy="249102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6096" y="3818151"/>
            <a:ext cx="3479032" cy="2005865"/>
          </a:xfrm>
          <a:prstGeom prst="rect">
            <a:avLst/>
          </a:prstGeom>
        </p:spPr>
      </p:pic>
      <p:sp>
        <p:nvSpPr>
          <p:cNvPr id="7" name="Footer Placeholder 6"/>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8" name="Slide Number Placeholder 7"/>
          <p:cNvSpPr>
            <a:spLocks noGrp="1"/>
          </p:cNvSpPr>
          <p:nvPr>
            <p:ph type="sldNum" sz="quarter" idx="14"/>
          </p:nvPr>
        </p:nvSpPr>
        <p:spPr/>
        <p:txBody>
          <a:bodyPr/>
          <a:lstStyle/>
          <a:p>
            <a:fld id="{352D268D-E5DB-4D76-8C43-F544D2039CA0}" type="slidenum">
              <a:rPr lang="en-GB" altLang="en-US" smtClean="0"/>
              <a:pPr/>
              <a:t>4</a:t>
            </a:fld>
            <a:endParaRPr lang="en-GB" altLang="en-US"/>
          </a:p>
        </p:txBody>
      </p:sp>
    </p:spTree>
    <p:extLst>
      <p:ext uri="{BB962C8B-B14F-4D97-AF65-F5344CB8AC3E}">
        <p14:creationId xmlns:p14="http://schemas.microsoft.com/office/powerpoint/2010/main" val="3695451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8A1D-B7D0-4334-BDDF-2DEDF6866E14}"/>
              </a:ext>
            </a:extLst>
          </p:cNvPr>
          <p:cNvSpPr>
            <a:spLocks noGrp="1"/>
          </p:cNvSpPr>
          <p:nvPr>
            <p:ph type="ctrTitle"/>
          </p:nvPr>
        </p:nvSpPr>
        <p:spPr/>
        <p:txBody>
          <a:bodyPr>
            <a:normAutofit/>
          </a:bodyPr>
          <a:lstStyle/>
          <a:p>
            <a:r>
              <a:rPr lang="en-GB" dirty="0" smtClean="0"/>
              <a:t>Hartlepool Power Station</a:t>
            </a:r>
            <a:endParaRPr lang="en-US" dirty="0"/>
          </a:p>
        </p:txBody>
      </p:sp>
      <p:sp>
        <p:nvSpPr>
          <p:cNvPr id="5" name="Subtitle 4">
            <a:extLst>
              <a:ext uri="{FF2B5EF4-FFF2-40B4-BE49-F238E27FC236}">
                <a16:creationId xmlns:a16="http://schemas.microsoft.com/office/drawing/2014/main" id="{365EE180-0388-415A-A701-9D6A9D184440}"/>
              </a:ext>
            </a:extLst>
          </p:cNvPr>
          <p:cNvSpPr>
            <a:spLocks noGrp="1"/>
          </p:cNvSpPr>
          <p:nvPr>
            <p:ph type="subTitle" idx="1"/>
          </p:nvPr>
        </p:nvSpPr>
        <p:spPr/>
        <p:txBody>
          <a:bodyPr/>
          <a:lstStyle/>
          <a:p>
            <a:r>
              <a:rPr lang="en-GB" altLang="en-US" dirty="0" smtClean="0"/>
              <a:t>Overview of an Advanced Gas-cooled Reactor and its operation</a:t>
            </a:r>
            <a:endParaRPr lang="en-GB" altLang="en-US" dirty="0"/>
          </a:p>
        </p:txBody>
      </p:sp>
      <p:sp>
        <p:nvSpPr>
          <p:cNvPr id="6" name="Footer Placeholder 5"/>
          <p:cNvSpPr>
            <a:spLocks noGrp="1"/>
          </p:cNvSpPr>
          <p:nvPr>
            <p:ph type="ftr" sz="quarter" idx="10"/>
          </p:nvPr>
        </p:nvSpPr>
        <p:spPr/>
        <p:txBody>
          <a:bodyPr/>
          <a:lstStyle/>
          <a:p>
            <a:r>
              <a:rPr lang="en-GB" altLang="en-US" smtClean="0"/>
              <a:t>| EDF Energy Generation| | NOT PROTECTIVELY MARKED | © 2019 EDF Energy Ltd. All rights Reserved.</a:t>
            </a:r>
            <a:endParaRPr lang="en-GB" altLang="en-US" dirty="0"/>
          </a:p>
        </p:txBody>
      </p:sp>
      <p:sp>
        <p:nvSpPr>
          <p:cNvPr id="7" name="Slide Number Placeholder 6"/>
          <p:cNvSpPr>
            <a:spLocks noGrp="1"/>
          </p:cNvSpPr>
          <p:nvPr>
            <p:ph type="sldNum" sz="quarter" idx="11"/>
          </p:nvPr>
        </p:nvSpPr>
        <p:spPr/>
        <p:txBody>
          <a:bodyPr/>
          <a:lstStyle/>
          <a:p>
            <a:fld id="{352D268D-E5DB-4D76-8C43-F544D2039CA0}" type="slidenum">
              <a:rPr lang="en-GB" altLang="en-US" smtClean="0"/>
              <a:pPr/>
              <a:t>5</a:t>
            </a:fld>
            <a:endParaRPr lang="en-GB" altLang="en-US"/>
          </a:p>
        </p:txBody>
      </p:sp>
    </p:spTree>
    <p:extLst>
      <p:ext uri="{BB962C8B-B14F-4D97-AF65-F5344CB8AC3E}">
        <p14:creationId xmlns:p14="http://schemas.microsoft.com/office/powerpoint/2010/main" val="3673459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err="1"/>
              <a:t>Hartlepool</a:t>
            </a:r>
            <a:r>
              <a:rPr lang="en-US" dirty="0"/>
              <a:t> Power Station</a:t>
            </a:r>
          </a:p>
        </p:txBody>
      </p:sp>
      <p:sp>
        <p:nvSpPr>
          <p:cNvPr id="223235" name="Rectangle 3"/>
          <p:cNvSpPr>
            <a:spLocks noGrp="1" noChangeArrowheads="1"/>
          </p:cNvSpPr>
          <p:nvPr>
            <p:ph sz="quarter" idx="12"/>
          </p:nvPr>
        </p:nvSpPr>
        <p:spPr>
          <a:xfrm>
            <a:off x="107504" y="4127629"/>
            <a:ext cx="5123754" cy="1781006"/>
          </a:xfrm>
        </p:spPr>
        <p:txBody>
          <a:bodyPr>
            <a:normAutofit fontScale="92500" lnSpcReduction="10000"/>
          </a:bodyPr>
          <a:lstStyle/>
          <a:p>
            <a:pPr>
              <a:lnSpc>
                <a:spcPct val="80000"/>
              </a:lnSpc>
              <a:defRPr/>
            </a:pPr>
            <a:r>
              <a:rPr lang="en-GB" altLang="en-US" sz="1800" kern="0" dirty="0"/>
              <a:t>2 Advanced Gas-cooled Reactors</a:t>
            </a:r>
          </a:p>
          <a:p>
            <a:pPr>
              <a:lnSpc>
                <a:spcPct val="80000"/>
              </a:lnSpc>
              <a:defRPr/>
            </a:pPr>
            <a:r>
              <a:rPr lang="en-GB" altLang="en-US" sz="1800" kern="0" dirty="0"/>
              <a:t>Generates ~ 600 MW(e) each, enough to power 1.5 million homes</a:t>
            </a:r>
          </a:p>
          <a:p>
            <a:pPr>
              <a:lnSpc>
                <a:spcPct val="80000"/>
              </a:lnSpc>
              <a:defRPr/>
            </a:pPr>
            <a:r>
              <a:rPr lang="en-GB" altLang="en-US" sz="1800" kern="0" dirty="0"/>
              <a:t>Employs </a:t>
            </a:r>
            <a:r>
              <a:rPr lang="en-GB" altLang="en-US" sz="1800" kern="0" dirty="0" smtClean="0"/>
              <a:t>~500 </a:t>
            </a:r>
            <a:r>
              <a:rPr lang="en-GB" altLang="en-US" sz="1800" kern="0" dirty="0"/>
              <a:t>full time staff members and ~</a:t>
            </a:r>
            <a:r>
              <a:rPr lang="en-GB" altLang="en-US" sz="1800" kern="0" dirty="0" smtClean="0"/>
              <a:t>200 </a:t>
            </a:r>
            <a:r>
              <a:rPr lang="en-GB" altLang="en-US" sz="1800" kern="0" dirty="0"/>
              <a:t>full time contract partners</a:t>
            </a:r>
          </a:p>
          <a:p>
            <a:pPr>
              <a:lnSpc>
                <a:spcPct val="80000"/>
              </a:lnSpc>
              <a:defRPr/>
            </a:pPr>
            <a:r>
              <a:rPr lang="en-GB" altLang="en-US" sz="1800" kern="0" dirty="0"/>
              <a:t>Has been supplying safe, </a:t>
            </a:r>
            <a:r>
              <a:rPr lang="en-GB" altLang="en-US" sz="1800" kern="0" dirty="0" smtClean="0"/>
              <a:t>clean, secure </a:t>
            </a:r>
            <a:r>
              <a:rPr lang="en-GB" altLang="en-US" sz="1800" kern="0" dirty="0"/>
              <a:t>energy since 1983</a:t>
            </a:r>
          </a:p>
          <a:p>
            <a:pPr>
              <a:lnSpc>
                <a:spcPct val="80000"/>
              </a:lnSpc>
              <a:defRPr/>
            </a:pPr>
            <a:r>
              <a:rPr lang="en-GB" altLang="en-US" sz="1800" kern="0" dirty="0" smtClean="0"/>
              <a:t>Currently licenced until April 2024</a:t>
            </a:r>
            <a:endParaRPr lang="en-GB" altLang="en-US" sz="1800" kern="0" dirty="0"/>
          </a:p>
        </p:txBody>
      </p:sp>
      <p:pic>
        <p:nvPicPr>
          <p:cNvPr id="9" name="Picture 2">
            <a:extLst>
              <a:ext uri="{FF2B5EF4-FFF2-40B4-BE49-F238E27FC236}">
                <a16:creationId xmlns:a16="http://schemas.microsoft.com/office/drawing/2014/main" id="{F8BEC5D9-29C6-45DF-AE26-0A7F96E6A8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250" y="363216"/>
            <a:ext cx="33337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Image result for hartlepool power station">
            <a:extLst>
              <a:ext uri="{FF2B5EF4-FFF2-40B4-BE49-F238E27FC236}">
                <a16:creationId xmlns:a16="http://schemas.microsoft.com/office/drawing/2014/main" id="{08C69957-1866-4181-9371-4E0B9B83E50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4000" y="1545085"/>
            <a:ext cx="40195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A14C8B50-08BE-4739-B908-5A7F7B380C8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231258" y="2545710"/>
            <a:ext cx="380523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3" name="Slide Number Placeholder 2"/>
          <p:cNvSpPr>
            <a:spLocks noGrp="1"/>
          </p:cNvSpPr>
          <p:nvPr>
            <p:ph type="sldNum" sz="quarter" idx="14"/>
          </p:nvPr>
        </p:nvSpPr>
        <p:spPr/>
        <p:txBody>
          <a:bodyPr/>
          <a:lstStyle/>
          <a:p>
            <a:fld id="{352D268D-E5DB-4D76-8C43-F544D2039CA0}" type="slidenum">
              <a:rPr lang="en-GB" altLang="en-US" smtClean="0"/>
              <a:pPr/>
              <a:t>6</a:t>
            </a:fld>
            <a:endParaRPr lang="en-GB" altLang="en-US"/>
          </a:p>
        </p:txBody>
      </p:sp>
    </p:spTree>
    <p:extLst>
      <p:ext uri="{BB962C8B-B14F-4D97-AF65-F5344CB8AC3E}">
        <p14:creationId xmlns:p14="http://schemas.microsoft.com/office/powerpoint/2010/main" val="2282002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Advanced Gas-cooled Reactor Design</a:t>
            </a:r>
            <a:br>
              <a:rPr lang="en-US" dirty="0"/>
            </a:br>
            <a:endParaRPr lang="en-US" dirty="0"/>
          </a:p>
        </p:txBody>
      </p:sp>
      <p:pic>
        <p:nvPicPr>
          <p:cNvPr id="9" name="Picture 19">
            <a:extLst>
              <a:ext uri="{FF2B5EF4-FFF2-40B4-BE49-F238E27FC236}">
                <a16:creationId xmlns:a16="http://schemas.microsoft.com/office/drawing/2014/main" id="{F55506DA-C9E8-4802-87CA-FFACE1C454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323" y="894896"/>
            <a:ext cx="3998651" cy="261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2">
            <a:extLst>
              <a:ext uri="{FF2B5EF4-FFF2-40B4-BE49-F238E27FC236}">
                <a16:creationId xmlns:a16="http://schemas.microsoft.com/office/drawing/2014/main" id="{4E0859CC-2D9B-46B4-A67B-1D625D19D60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92280" y="3689240"/>
            <a:ext cx="1851559" cy="12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4">
            <a:extLst>
              <a:ext uri="{FF2B5EF4-FFF2-40B4-BE49-F238E27FC236}">
                <a16:creationId xmlns:a16="http://schemas.microsoft.com/office/drawing/2014/main" id="{B11B3D45-A05B-46D8-8896-704E8F4ACAA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344974" y="4004258"/>
            <a:ext cx="2680584" cy="153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4243590955"/>
              </p:ext>
            </p:extLst>
          </p:nvPr>
        </p:nvGraphicFramePr>
        <p:xfrm>
          <a:off x="4422246" y="894896"/>
          <a:ext cx="4326218" cy="2527048"/>
        </p:xfrm>
        <a:graphic>
          <a:graphicData uri="http://schemas.openxmlformats.org/drawingml/2006/table">
            <a:tbl>
              <a:tblPr firstRow="1" bandRow="1">
                <a:tableStyleId>{5C22544A-7EE6-4342-B048-85BDC9FD1C3A}</a:tableStyleId>
              </a:tblPr>
              <a:tblGrid>
                <a:gridCol w="1719177">
                  <a:extLst>
                    <a:ext uri="{9D8B030D-6E8A-4147-A177-3AD203B41FA5}">
                      <a16:colId xmlns:a16="http://schemas.microsoft.com/office/drawing/2014/main" val="1905922566"/>
                    </a:ext>
                  </a:extLst>
                </a:gridCol>
                <a:gridCol w="2607041">
                  <a:extLst>
                    <a:ext uri="{9D8B030D-6E8A-4147-A177-3AD203B41FA5}">
                      <a16:colId xmlns:a16="http://schemas.microsoft.com/office/drawing/2014/main" val="212751596"/>
                    </a:ext>
                  </a:extLst>
                </a:gridCol>
              </a:tblGrid>
              <a:tr h="241672">
                <a:tc>
                  <a:txBody>
                    <a:bodyPr/>
                    <a:lstStyle/>
                    <a:p>
                      <a:r>
                        <a:rPr lang="en-GB" sz="1200" dirty="0" smtClean="0">
                          <a:solidFill>
                            <a:schemeClr val="accent1">
                              <a:lumMod val="75000"/>
                            </a:schemeClr>
                          </a:solidFill>
                        </a:rPr>
                        <a:t>Reactor</a:t>
                      </a:r>
                      <a:endParaRPr lang="en-GB" sz="1200" dirty="0">
                        <a:solidFill>
                          <a:schemeClr val="accent1">
                            <a:lumMod val="75000"/>
                          </a:schemeClr>
                        </a:solidFill>
                      </a:endParaRPr>
                    </a:p>
                  </a:txBody>
                  <a:tcPr>
                    <a:solidFill>
                      <a:schemeClr val="bg2">
                        <a:lumMod val="60000"/>
                        <a:lumOff val="40000"/>
                      </a:schemeClr>
                    </a:solidFill>
                  </a:tcPr>
                </a:tc>
                <a:tc>
                  <a:txBody>
                    <a:bodyPr/>
                    <a:lstStyle/>
                    <a:p>
                      <a:endParaRPr lang="en-GB" sz="1200" dirty="0"/>
                    </a:p>
                  </a:txBody>
                  <a:tcPr>
                    <a:solidFill>
                      <a:schemeClr val="bg2">
                        <a:lumMod val="60000"/>
                        <a:lumOff val="40000"/>
                      </a:schemeClr>
                    </a:solidFill>
                  </a:tcPr>
                </a:tc>
                <a:extLst>
                  <a:ext uri="{0D108BD9-81ED-4DB2-BD59-A6C34878D82A}">
                    <a16:rowId xmlns:a16="http://schemas.microsoft.com/office/drawing/2014/main" val="2543770235"/>
                  </a:ext>
                </a:extLst>
              </a:tr>
              <a:tr h="241672">
                <a:tc>
                  <a:txBody>
                    <a:bodyPr/>
                    <a:lstStyle/>
                    <a:p>
                      <a:r>
                        <a:rPr lang="en-GB" sz="1200" dirty="0" smtClean="0"/>
                        <a:t>Moderator</a:t>
                      </a:r>
                      <a:endParaRPr lang="en-GB" sz="1200" dirty="0"/>
                    </a:p>
                  </a:txBody>
                  <a:tcPr>
                    <a:solidFill>
                      <a:schemeClr val="bg2">
                        <a:lumMod val="20000"/>
                        <a:lumOff val="80000"/>
                      </a:schemeClr>
                    </a:solidFill>
                  </a:tcPr>
                </a:tc>
                <a:tc>
                  <a:txBody>
                    <a:bodyPr/>
                    <a:lstStyle/>
                    <a:p>
                      <a:r>
                        <a:rPr lang="en-GB" sz="1200" dirty="0" smtClean="0"/>
                        <a:t>Graphite</a:t>
                      </a:r>
                      <a:endParaRPr lang="en-GB" sz="1200" dirty="0"/>
                    </a:p>
                  </a:txBody>
                  <a:tcPr>
                    <a:solidFill>
                      <a:schemeClr val="bg2">
                        <a:lumMod val="20000"/>
                        <a:lumOff val="80000"/>
                      </a:schemeClr>
                    </a:solidFill>
                  </a:tcPr>
                </a:tc>
                <a:extLst>
                  <a:ext uri="{0D108BD9-81ED-4DB2-BD59-A6C34878D82A}">
                    <a16:rowId xmlns:a16="http://schemas.microsoft.com/office/drawing/2014/main" val="1641786544"/>
                  </a:ext>
                </a:extLst>
              </a:tr>
              <a:tr h="332488">
                <a:tc>
                  <a:txBody>
                    <a:bodyPr/>
                    <a:lstStyle/>
                    <a:p>
                      <a:r>
                        <a:rPr lang="en-GB" sz="1200" dirty="0" smtClean="0"/>
                        <a:t>Primary</a:t>
                      </a:r>
                      <a:r>
                        <a:rPr lang="en-GB" sz="1200" baseline="0" dirty="0" smtClean="0"/>
                        <a:t> Coolant </a:t>
                      </a:r>
                      <a:endParaRPr lang="en-GB" sz="1200" dirty="0"/>
                    </a:p>
                  </a:txBody>
                  <a:tcPr>
                    <a:solidFill>
                      <a:schemeClr val="accent2">
                        <a:lumMod val="20000"/>
                        <a:lumOff val="80000"/>
                      </a:schemeClr>
                    </a:solidFill>
                  </a:tcPr>
                </a:tc>
                <a:tc>
                  <a:txBody>
                    <a:bodyPr/>
                    <a:lstStyle/>
                    <a:p>
                      <a:r>
                        <a:rPr lang="en-GB" sz="1200" dirty="0" smtClean="0"/>
                        <a:t>CO</a:t>
                      </a:r>
                      <a:r>
                        <a:rPr lang="en-GB" sz="1200" baseline="-25000" dirty="0" smtClean="0"/>
                        <a:t>2</a:t>
                      </a:r>
                      <a:r>
                        <a:rPr lang="en-GB" sz="1200" baseline="0" dirty="0" smtClean="0"/>
                        <a:t> @ 41 bar, 3623 kg/s</a:t>
                      </a:r>
                      <a:endParaRPr lang="en-GB" sz="1200" baseline="0" dirty="0"/>
                    </a:p>
                  </a:txBody>
                  <a:tcPr>
                    <a:solidFill>
                      <a:schemeClr val="accent2">
                        <a:lumMod val="20000"/>
                        <a:lumOff val="80000"/>
                      </a:schemeClr>
                    </a:solidFill>
                  </a:tcPr>
                </a:tc>
                <a:extLst>
                  <a:ext uri="{0D108BD9-81ED-4DB2-BD59-A6C34878D82A}">
                    <a16:rowId xmlns:a16="http://schemas.microsoft.com/office/drawing/2014/main" val="3725199816"/>
                  </a:ext>
                </a:extLst>
              </a:tr>
              <a:tr h="402787">
                <a:tc>
                  <a:txBody>
                    <a:bodyPr/>
                    <a:lstStyle/>
                    <a:p>
                      <a:r>
                        <a:rPr lang="en-GB" sz="1200" dirty="0" smtClean="0"/>
                        <a:t>Number</a:t>
                      </a:r>
                      <a:r>
                        <a:rPr lang="en-GB" sz="1200" baseline="0" dirty="0" smtClean="0"/>
                        <a:t> of Fuel Channels</a:t>
                      </a:r>
                      <a:endParaRPr lang="en-GB" sz="1200" dirty="0"/>
                    </a:p>
                  </a:txBody>
                  <a:tcPr>
                    <a:solidFill>
                      <a:schemeClr val="bg2">
                        <a:lumMod val="20000"/>
                        <a:lumOff val="80000"/>
                      </a:schemeClr>
                    </a:solidFill>
                  </a:tcPr>
                </a:tc>
                <a:tc>
                  <a:txBody>
                    <a:bodyPr/>
                    <a:lstStyle/>
                    <a:p>
                      <a:r>
                        <a:rPr lang="en-GB" sz="1200" dirty="0" smtClean="0"/>
                        <a:t>324</a:t>
                      </a:r>
                      <a:r>
                        <a:rPr lang="en-GB" sz="1200" baseline="0" dirty="0" smtClean="0"/>
                        <a:t> with</a:t>
                      </a:r>
                      <a:r>
                        <a:rPr lang="en-GB" sz="1200" dirty="0" smtClean="0"/>
                        <a:t> 460mm pitch</a:t>
                      </a:r>
                      <a:endParaRPr lang="en-GB" sz="1200" dirty="0"/>
                    </a:p>
                  </a:txBody>
                  <a:tcPr>
                    <a:solidFill>
                      <a:schemeClr val="bg2">
                        <a:lumMod val="20000"/>
                        <a:lumOff val="80000"/>
                      </a:schemeClr>
                    </a:solidFill>
                  </a:tcPr>
                </a:tc>
                <a:extLst>
                  <a:ext uri="{0D108BD9-81ED-4DB2-BD59-A6C34878D82A}">
                    <a16:rowId xmlns:a16="http://schemas.microsoft.com/office/drawing/2014/main" val="450257187"/>
                  </a:ext>
                </a:extLst>
              </a:tr>
              <a:tr h="402787">
                <a:tc>
                  <a:txBody>
                    <a:bodyPr/>
                    <a:lstStyle/>
                    <a:p>
                      <a:r>
                        <a:rPr lang="en-GB" sz="1200" dirty="0" smtClean="0"/>
                        <a:t>Number</a:t>
                      </a:r>
                      <a:r>
                        <a:rPr lang="en-GB" sz="1200" baseline="0" dirty="0" smtClean="0"/>
                        <a:t> of Control Rods</a:t>
                      </a:r>
                      <a:endParaRPr lang="en-GB" sz="1200" dirty="0"/>
                    </a:p>
                  </a:txBody>
                  <a:tcPr>
                    <a:solidFill>
                      <a:schemeClr val="accent2">
                        <a:lumMod val="20000"/>
                        <a:lumOff val="80000"/>
                      </a:schemeClr>
                    </a:solidFill>
                  </a:tcPr>
                </a:tc>
                <a:tc>
                  <a:txBody>
                    <a:bodyPr/>
                    <a:lstStyle/>
                    <a:p>
                      <a:r>
                        <a:rPr lang="en-GB" sz="1200" dirty="0" smtClean="0"/>
                        <a:t>81</a:t>
                      </a:r>
                      <a:endParaRPr lang="en-GB" sz="1200" dirty="0"/>
                    </a:p>
                  </a:txBody>
                  <a:tcPr>
                    <a:solidFill>
                      <a:schemeClr val="accent2">
                        <a:lumMod val="20000"/>
                        <a:lumOff val="80000"/>
                      </a:schemeClr>
                    </a:solidFill>
                  </a:tcPr>
                </a:tc>
                <a:extLst>
                  <a:ext uri="{0D108BD9-81ED-4DB2-BD59-A6C34878D82A}">
                    <a16:rowId xmlns:a16="http://schemas.microsoft.com/office/drawing/2014/main" val="3827998136"/>
                  </a:ext>
                </a:extLst>
              </a:tr>
              <a:tr h="332488">
                <a:tc>
                  <a:txBody>
                    <a:bodyPr/>
                    <a:lstStyle/>
                    <a:p>
                      <a:r>
                        <a:rPr lang="en-GB" sz="1200" dirty="0" smtClean="0"/>
                        <a:t>Active Core Dimensions</a:t>
                      </a:r>
                      <a:endParaRPr lang="en-GB" sz="1200" dirty="0"/>
                    </a:p>
                  </a:txBody>
                  <a:tcPr>
                    <a:solidFill>
                      <a:schemeClr val="bg2">
                        <a:lumMod val="20000"/>
                        <a:lumOff val="80000"/>
                      </a:schemeClr>
                    </a:solidFill>
                  </a:tcPr>
                </a:tc>
                <a:tc>
                  <a:txBody>
                    <a:bodyPr/>
                    <a:lstStyle/>
                    <a:p>
                      <a:r>
                        <a:rPr lang="en-GB" sz="1200" dirty="0" smtClean="0"/>
                        <a:t>9.3m</a:t>
                      </a:r>
                      <a:r>
                        <a:rPr lang="en-GB" sz="1200" baseline="0" dirty="0" smtClean="0"/>
                        <a:t> x 8.2m</a:t>
                      </a:r>
                      <a:endParaRPr lang="en-GB" sz="1200" dirty="0"/>
                    </a:p>
                  </a:txBody>
                  <a:tcPr>
                    <a:solidFill>
                      <a:schemeClr val="bg2">
                        <a:lumMod val="20000"/>
                        <a:lumOff val="80000"/>
                      </a:schemeClr>
                    </a:solidFill>
                  </a:tcPr>
                </a:tc>
                <a:extLst>
                  <a:ext uri="{0D108BD9-81ED-4DB2-BD59-A6C34878D82A}">
                    <a16:rowId xmlns:a16="http://schemas.microsoft.com/office/drawing/2014/main" val="2750479437"/>
                  </a:ext>
                </a:extLst>
              </a:tr>
              <a:tr h="241672">
                <a:tc>
                  <a:txBody>
                    <a:bodyPr/>
                    <a:lstStyle/>
                    <a:p>
                      <a:r>
                        <a:rPr lang="en-GB" sz="1200" dirty="0" smtClean="0"/>
                        <a:t>Mean Temps</a:t>
                      </a:r>
                      <a:endParaRPr lang="en-GB" sz="1200" dirty="0"/>
                    </a:p>
                  </a:txBody>
                  <a:tcPr>
                    <a:solidFill>
                      <a:schemeClr val="accent2">
                        <a:lumMod val="20000"/>
                        <a:lumOff val="80000"/>
                      </a:schemeClr>
                    </a:solidFill>
                  </a:tcPr>
                </a:tc>
                <a:tc>
                  <a:txBody>
                    <a:bodyPr/>
                    <a:lstStyle/>
                    <a:p>
                      <a:r>
                        <a:rPr lang="en-GB" sz="1200" dirty="0" smtClean="0"/>
                        <a:t>T1: 286</a:t>
                      </a:r>
                      <a:r>
                        <a:rPr lang="en-GB" sz="1200" baseline="0" dirty="0" smtClean="0"/>
                        <a:t> °C, T2 648 °C</a:t>
                      </a:r>
                      <a:endParaRPr lang="en-GB" sz="1200" dirty="0"/>
                    </a:p>
                  </a:txBody>
                  <a:tcPr>
                    <a:solidFill>
                      <a:schemeClr val="accent2">
                        <a:lumMod val="20000"/>
                        <a:lumOff val="80000"/>
                      </a:schemeClr>
                    </a:solidFill>
                  </a:tcPr>
                </a:tc>
                <a:extLst>
                  <a:ext uri="{0D108BD9-81ED-4DB2-BD59-A6C34878D82A}">
                    <a16:rowId xmlns:a16="http://schemas.microsoft.com/office/drawing/2014/main" val="373448513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699936451"/>
              </p:ext>
            </p:extLst>
          </p:nvPr>
        </p:nvGraphicFramePr>
        <p:xfrm>
          <a:off x="279831" y="3850582"/>
          <a:ext cx="3899906" cy="2006415"/>
        </p:xfrm>
        <a:graphic>
          <a:graphicData uri="http://schemas.openxmlformats.org/drawingml/2006/table">
            <a:tbl>
              <a:tblPr firstRow="1" bandRow="1">
                <a:tableStyleId>{5C22544A-7EE6-4342-B048-85BDC9FD1C3A}</a:tableStyleId>
              </a:tblPr>
              <a:tblGrid>
                <a:gridCol w="1549766">
                  <a:extLst>
                    <a:ext uri="{9D8B030D-6E8A-4147-A177-3AD203B41FA5}">
                      <a16:colId xmlns:a16="http://schemas.microsoft.com/office/drawing/2014/main" val="1905922566"/>
                    </a:ext>
                  </a:extLst>
                </a:gridCol>
                <a:gridCol w="2350140">
                  <a:extLst>
                    <a:ext uri="{9D8B030D-6E8A-4147-A177-3AD203B41FA5}">
                      <a16:colId xmlns:a16="http://schemas.microsoft.com/office/drawing/2014/main" val="212751596"/>
                    </a:ext>
                  </a:extLst>
                </a:gridCol>
              </a:tblGrid>
              <a:tr h="287742">
                <a:tc>
                  <a:txBody>
                    <a:bodyPr/>
                    <a:lstStyle/>
                    <a:p>
                      <a:r>
                        <a:rPr lang="en-GB" sz="1200" dirty="0" smtClean="0">
                          <a:solidFill>
                            <a:schemeClr val="accent1">
                              <a:lumMod val="75000"/>
                            </a:schemeClr>
                          </a:solidFill>
                        </a:rPr>
                        <a:t>Fuel design</a:t>
                      </a:r>
                      <a:endParaRPr lang="en-GB" sz="1200" dirty="0">
                        <a:solidFill>
                          <a:schemeClr val="accent1">
                            <a:lumMod val="75000"/>
                          </a:schemeClr>
                        </a:solidFill>
                      </a:endParaRPr>
                    </a:p>
                  </a:txBody>
                  <a:tcPr>
                    <a:solidFill>
                      <a:schemeClr val="bg2">
                        <a:lumMod val="60000"/>
                        <a:lumOff val="40000"/>
                      </a:schemeClr>
                    </a:solidFill>
                  </a:tcPr>
                </a:tc>
                <a:tc>
                  <a:txBody>
                    <a:bodyPr/>
                    <a:lstStyle/>
                    <a:p>
                      <a:endParaRPr lang="en-GB" sz="1200" dirty="0"/>
                    </a:p>
                  </a:txBody>
                  <a:tcPr>
                    <a:solidFill>
                      <a:schemeClr val="bg2">
                        <a:lumMod val="60000"/>
                        <a:lumOff val="40000"/>
                      </a:schemeClr>
                    </a:solidFill>
                  </a:tcPr>
                </a:tc>
                <a:extLst>
                  <a:ext uri="{0D108BD9-81ED-4DB2-BD59-A6C34878D82A}">
                    <a16:rowId xmlns:a16="http://schemas.microsoft.com/office/drawing/2014/main" val="2543770235"/>
                  </a:ext>
                </a:extLst>
              </a:tr>
              <a:tr h="253649">
                <a:tc>
                  <a:txBody>
                    <a:bodyPr/>
                    <a:lstStyle/>
                    <a:p>
                      <a:r>
                        <a:rPr lang="en-GB" sz="1200" dirty="0" smtClean="0"/>
                        <a:t>Material</a:t>
                      </a:r>
                      <a:endParaRPr lang="en-GB" sz="1200" dirty="0"/>
                    </a:p>
                  </a:txBody>
                  <a:tcPr>
                    <a:solidFill>
                      <a:schemeClr val="bg2">
                        <a:lumMod val="20000"/>
                        <a:lumOff val="80000"/>
                      </a:schemeClr>
                    </a:solidFill>
                  </a:tcPr>
                </a:tc>
                <a:tc>
                  <a:txBody>
                    <a:bodyPr/>
                    <a:lstStyle/>
                    <a:p>
                      <a:r>
                        <a:rPr lang="en-GB" sz="1200" dirty="0" smtClean="0"/>
                        <a:t>UO</a:t>
                      </a:r>
                      <a:r>
                        <a:rPr lang="en-GB" sz="1200" baseline="-25000" dirty="0" smtClean="0"/>
                        <a:t>2</a:t>
                      </a:r>
                      <a:r>
                        <a:rPr lang="en-GB" sz="1200" baseline="0" dirty="0" smtClean="0"/>
                        <a:t>, 3.2 – 3.78% enriched, 130 tonnes per reactor</a:t>
                      </a:r>
                      <a:endParaRPr lang="en-GB" sz="1200" baseline="0" dirty="0"/>
                    </a:p>
                  </a:txBody>
                  <a:tcPr>
                    <a:solidFill>
                      <a:schemeClr val="bg2">
                        <a:lumMod val="20000"/>
                        <a:lumOff val="80000"/>
                      </a:schemeClr>
                    </a:solidFill>
                  </a:tcPr>
                </a:tc>
                <a:extLst>
                  <a:ext uri="{0D108BD9-81ED-4DB2-BD59-A6C34878D82A}">
                    <a16:rowId xmlns:a16="http://schemas.microsoft.com/office/drawing/2014/main" val="1641786544"/>
                  </a:ext>
                </a:extLst>
              </a:tr>
              <a:tr h="422748">
                <a:tc>
                  <a:txBody>
                    <a:bodyPr/>
                    <a:lstStyle/>
                    <a:p>
                      <a:r>
                        <a:rPr lang="en-GB" sz="1200" dirty="0" smtClean="0"/>
                        <a:t>Disposition</a:t>
                      </a:r>
                      <a:endParaRPr lang="en-GB" sz="1200" dirty="0"/>
                    </a:p>
                  </a:txBody>
                  <a:tcPr>
                    <a:solidFill>
                      <a:schemeClr val="accent2">
                        <a:lumMod val="20000"/>
                        <a:lumOff val="80000"/>
                      </a:schemeClr>
                    </a:solidFill>
                  </a:tcPr>
                </a:tc>
                <a:tc>
                  <a:txBody>
                    <a:bodyPr/>
                    <a:lstStyle/>
                    <a:p>
                      <a:r>
                        <a:rPr lang="en-GB" sz="1200" dirty="0" smtClean="0"/>
                        <a:t>36 pin cluster, graphite</a:t>
                      </a:r>
                      <a:r>
                        <a:rPr lang="en-GB" sz="1200" baseline="0" dirty="0" smtClean="0"/>
                        <a:t> sleeve. 8 elements per fuel channel</a:t>
                      </a:r>
                      <a:endParaRPr lang="en-GB" sz="1200" baseline="0" dirty="0"/>
                    </a:p>
                  </a:txBody>
                  <a:tcPr>
                    <a:solidFill>
                      <a:schemeClr val="accent2">
                        <a:lumMod val="20000"/>
                        <a:lumOff val="80000"/>
                      </a:schemeClr>
                    </a:solidFill>
                  </a:tcPr>
                </a:tc>
                <a:extLst>
                  <a:ext uri="{0D108BD9-81ED-4DB2-BD59-A6C34878D82A}">
                    <a16:rowId xmlns:a16="http://schemas.microsoft.com/office/drawing/2014/main" val="3725199816"/>
                  </a:ext>
                </a:extLst>
              </a:tr>
              <a:tr h="347073">
                <a:tc>
                  <a:txBody>
                    <a:bodyPr/>
                    <a:lstStyle/>
                    <a:p>
                      <a:r>
                        <a:rPr lang="en-GB" sz="1200" dirty="0" smtClean="0"/>
                        <a:t>Cladding</a:t>
                      </a:r>
                      <a:endParaRPr lang="en-GB" sz="1200" dirty="0"/>
                    </a:p>
                  </a:txBody>
                  <a:tcPr>
                    <a:solidFill>
                      <a:schemeClr val="bg2">
                        <a:lumMod val="20000"/>
                        <a:lumOff val="80000"/>
                      </a:schemeClr>
                    </a:solidFill>
                  </a:tcPr>
                </a:tc>
                <a:tc>
                  <a:txBody>
                    <a:bodyPr/>
                    <a:lstStyle/>
                    <a:p>
                      <a:r>
                        <a:rPr lang="en-GB" sz="1200" dirty="0" smtClean="0"/>
                        <a:t>Stainless</a:t>
                      </a:r>
                      <a:r>
                        <a:rPr lang="en-GB" sz="1200" baseline="0" dirty="0" smtClean="0"/>
                        <a:t> steel, 0.37mm thick</a:t>
                      </a:r>
                      <a:endParaRPr lang="en-GB" sz="1200" dirty="0"/>
                    </a:p>
                  </a:txBody>
                  <a:tcPr>
                    <a:solidFill>
                      <a:schemeClr val="bg2">
                        <a:lumMod val="20000"/>
                        <a:lumOff val="80000"/>
                      </a:schemeClr>
                    </a:solidFill>
                  </a:tcPr>
                </a:tc>
                <a:extLst>
                  <a:ext uri="{0D108BD9-81ED-4DB2-BD59-A6C34878D82A}">
                    <a16:rowId xmlns:a16="http://schemas.microsoft.com/office/drawing/2014/main" val="450257187"/>
                  </a:ext>
                </a:extLst>
              </a:tr>
              <a:tr h="422748">
                <a:tc>
                  <a:txBody>
                    <a:bodyPr/>
                    <a:lstStyle/>
                    <a:p>
                      <a:r>
                        <a:rPr lang="en-GB" sz="1200" dirty="0" smtClean="0"/>
                        <a:t>Average</a:t>
                      </a:r>
                      <a:r>
                        <a:rPr lang="en-GB" sz="1200" baseline="0" dirty="0" smtClean="0"/>
                        <a:t> discharge irradiation</a:t>
                      </a:r>
                      <a:endParaRPr lang="en-GB" sz="1200" dirty="0"/>
                    </a:p>
                  </a:txBody>
                  <a:tcPr>
                    <a:solidFill>
                      <a:schemeClr val="accent2">
                        <a:lumMod val="20000"/>
                        <a:lumOff val="80000"/>
                      </a:schemeClr>
                    </a:solidFill>
                  </a:tcPr>
                </a:tc>
                <a:tc>
                  <a:txBody>
                    <a:bodyPr/>
                    <a:lstStyle/>
                    <a:p>
                      <a:r>
                        <a:rPr lang="en-GB" sz="1200" dirty="0" smtClean="0"/>
                        <a:t>30</a:t>
                      </a:r>
                      <a:r>
                        <a:rPr lang="en-GB" sz="1200" baseline="0" dirty="0" smtClean="0"/>
                        <a:t> </a:t>
                      </a:r>
                      <a:r>
                        <a:rPr lang="en-GB" sz="1200" baseline="0" dirty="0" err="1" smtClean="0"/>
                        <a:t>GWd</a:t>
                      </a:r>
                      <a:r>
                        <a:rPr lang="en-GB" sz="1200" baseline="0" dirty="0" smtClean="0"/>
                        <a:t>/</a:t>
                      </a:r>
                      <a:r>
                        <a:rPr lang="en-GB" sz="1200" baseline="0" dirty="0" err="1" smtClean="0"/>
                        <a:t>tU</a:t>
                      </a:r>
                      <a:endParaRPr lang="en-GB" sz="1200" dirty="0"/>
                    </a:p>
                  </a:txBody>
                  <a:tcPr>
                    <a:solidFill>
                      <a:schemeClr val="accent2">
                        <a:lumMod val="20000"/>
                        <a:lumOff val="80000"/>
                      </a:schemeClr>
                    </a:solidFill>
                  </a:tcPr>
                </a:tc>
                <a:extLst>
                  <a:ext uri="{0D108BD9-81ED-4DB2-BD59-A6C34878D82A}">
                    <a16:rowId xmlns:a16="http://schemas.microsoft.com/office/drawing/2014/main" val="3827998136"/>
                  </a:ext>
                </a:extLst>
              </a:tr>
            </a:tbl>
          </a:graphicData>
        </a:graphic>
      </p:graphicFrame>
      <p:sp>
        <p:nvSpPr>
          <p:cNvPr id="2" name="Footer Placeholder 1"/>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6" name="Slide Number Placeholder 5"/>
          <p:cNvSpPr>
            <a:spLocks noGrp="1"/>
          </p:cNvSpPr>
          <p:nvPr>
            <p:ph type="sldNum" sz="quarter" idx="14"/>
          </p:nvPr>
        </p:nvSpPr>
        <p:spPr/>
        <p:txBody>
          <a:bodyPr/>
          <a:lstStyle/>
          <a:p>
            <a:fld id="{352D268D-E5DB-4D76-8C43-F544D2039CA0}" type="slidenum">
              <a:rPr lang="en-GB" altLang="en-US" smtClean="0"/>
              <a:pPr/>
              <a:t>7</a:t>
            </a:fld>
            <a:endParaRPr lang="en-GB" altLang="en-US"/>
          </a:p>
        </p:txBody>
      </p:sp>
    </p:spTree>
    <p:extLst>
      <p:ext uri="{BB962C8B-B14F-4D97-AF65-F5344CB8AC3E}">
        <p14:creationId xmlns:p14="http://schemas.microsoft.com/office/powerpoint/2010/main" val="785869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Hartlepool power station operation</a:t>
            </a:r>
            <a:endParaRPr lang="en-US" dirty="0"/>
          </a:p>
        </p:txBody>
      </p:sp>
      <p:sp>
        <p:nvSpPr>
          <p:cNvPr id="223235" name="Rectangle 3"/>
          <p:cNvSpPr>
            <a:spLocks noGrp="1" noChangeArrowheads="1"/>
          </p:cNvSpPr>
          <p:nvPr>
            <p:ph sz="quarter" idx="12"/>
          </p:nvPr>
        </p:nvSpPr>
        <p:spPr>
          <a:xfrm>
            <a:off x="466724" y="1266077"/>
            <a:ext cx="8222399" cy="1370836"/>
          </a:xfrm>
        </p:spPr>
        <p:txBody>
          <a:bodyPr>
            <a:normAutofit/>
          </a:bodyPr>
          <a:lstStyle/>
          <a:p>
            <a:pPr>
              <a:lnSpc>
                <a:spcPct val="80000"/>
              </a:lnSpc>
              <a:defRPr/>
            </a:pPr>
            <a:r>
              <a:rPr lang="en-GB" altLang="en-US" sz="1400" kern="0" dirty="0"/>
              <a:t>Reactors nominally produce </a:t>
            </a:r>
            <a:r>
              <a:rPr lang="en-GB" altLang="en-US" sz="1400" kern="0" dirty="0" smtClean="0"/>
              <a:t>~1560 </a:t>
            </a:r>
            <a:r>
              <a:rPr lang="en-GB" altLang="en-US" sz="1400" kern="0" dirty="0"/>
              <a:t>MW thermal power each</a:t>
            </a:r>
          </a:p>
          <a:p>
            <a:pPr>
              <a:lnSpc>
                <a:spcPct val="80000"/>
              </a:lnSpc>
              <a:defRPr/>
            </a:pPr>
            <a:r>
              <a:rPr lang="en-GB" altLang="en-US" sz="1400" kern="0" dirty="0"/>
              <a:t>Usually 5 </a:t>
            </a:r>
            <a:r>
              <a:rPr lang="en-GB" altLang="en-US" sz="1400" kern="0" dirty="0" smtClean="0"/>
              <a:t>refuelling </a:t>
            </a:r>
            <a:r>
              <a:rPr lang="en-GB" altLang="en-US" sz="1400" kern="0" dirty="0"/>
              <a:t>outages per year across the two reactors, lasting </a:t>
            </a:r>
            <a:r>
              <a:rPr lang="en-GB" altLang="en-US" sz="1400" kern="0" dirty="0" smtClean="0"/>
              <a:t>10 - 14 </a:t>
            </a:r>
            <a:r>
              <a:rPr lang="en-GB" altLang="en-US" sz="1400" kern="0" dirty="0"/>
              <a:t>days each</a:t>
            </a:r>
          </a:p>
          <a:p>
            <a:pPr>
              <a:lnSpc>
                <a:spcPct val="80000"/>
              </a:lnSpc>
              <a:defRPr/>
            </a:pPr>
            <a:r>
              <a:rPr lang="en-GB" altLang="en-US" sz="1400" kern="0" dirty="0" smtClean="0"/>
              <a:t>Off-load, depressurised, batch refuelling</a:t>
            </a:r>
          </a:p>
          <a:p>
            <a:pPr>
              <a:lnSpc>
                <a:spcPct val="80000"/>
              </a:lnSpc>
              <a:defRPr/>
            </a:pPr>
            <a:r>
              <a:rPr lang="en-GB" altLang="en-US" sz="1400" kern="0" dirty="0" smtClean="0"/>
              <a:t>~20 channels refuelled during each outage </a:t>
            </a:r>
          </a:p>
          <a:p>
            <a:pPr>
              <a:lnSpc>
                <a:spcPct val="80000"/>
              </a:lnSpc>
              <a:defRPr/>
            </a:pPr>
            <a:r>
              <a:rPr lang="en-GB" altLang="en-US" sz="1400" kern="0" dirty="0" smtClean="0"/>
              <a:t>During depressurisation, estimated 11.7 </a:t>
            </a:r>
            <a:r>
              <a:rPr lang="en-GB" altLang="en-US" sz="1400" kern="0" dirty="0" err="1" smtClean="0"/>
              <a:t>GBq</a:t>
            </a:r>
            <a:r>
              <a:rPr lang="en-GB" altLang="en-US" sz="1400" kern="0" dirty="0" smtClean="0"/>
              <a:t> of </a:t>
            </a:r>
            <a:r>
              <a:rPr lang="en-GB" altLang="en-US" sz="1400" kern="0" baseline="30000" dirty="0" smtClean="0"/>
              <a:t>133</a:t>
            </a:r>
            <a:r>
              <a:rPr lang="en-GB" altLang="en-US" sz="1400" kern="0" dirty="0" smtClean="0"/>
              <a:t>Xe released over a 24 hour period</a:t>
            </a:r>
            <a:endParaRPr lang="en-GB" altLang="en-US" sz="1400" kern="0" dirty="0"/>
          </a:p>
        </p:txBody>
      </p:sp>
      <p:pic>
        <p:nvPicPr>
          <p:cNvPr id="12" name="Picture 1">
            <a:extLst>
              <a:ext uri="{FF2B5EF4-FFF2-40B4-BE49-F238E27FC236}">
                <a16:creationId xmlns:a16="http://schemas.microsoft.com/office/drawing/2014/main" id="{CD7ADABF-E8C6-44F1-BBEA-BACF19733A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420888"/>
            <a:ext cx="6696745" cy="370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3" name="Slide Number Placeholder 2"/>
          <p:cNvSpPr>
            <a:spLocks noGrp="1"/>
          </p:cNvSpPr>
          <p:nvPr>
            <p:ph type="sldNum" sz="quarter" idx="14"/>
          </p:nvPr>
        </p:nvSpPr>
        <p:spPr/>
        <p:txBody>
          <a:bodyPr/>
          <a:lstStyle/>
          <a:p>
            <a:fld id="{352D268D-E5DB-4D76-8C43-F544D2039CA0}" type="slidenum">
              <a:rPr lang="en-GB" altLang="en-US" smtClean="0"/>
              <a:pPr/>
              <a:t>8</a:t>
            </a:fld>
            <a:endParaRPr lang="en-GB" altLang="en-US"/>
          </a:p>
        </p:txBody>
      </p:sp>
    </p:spTree>
    <p:extLst>
      <p:ext uri="{BB962C8B-B14F-4D97-AF65-F5344CB8AC3E}">
        <p14:creationId xmlns:p14="http://schemas.microsoft.com/office/powerpoint/2010/main" val="371192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Journey of the nuclear fuel</a:t>
            </a:r>
          </a:p>
        </p:txBody>
      </p:sp>
      <p:sp>
        <p:nvSpPr>
          <p:cNvPr id="223235" name="Rectangle 3"/>
          <p:cNvSpPr>
            <a:spLocks noGrp="1" noChangeArrowheads="1"/>
          </p:cNvSpPr>
          <p:nvPr>
            <p:ph sz="quarter" idx="12"/>
          </p:nvPr>
        </p:nvSpPr>
        <p:spPr>
          <a:xfrm>
            <a:off x="5518976" y="1244483"/>
            <a:ext cx="3301174" cy="3600400"/>
          </a:xfrm>
          <a:solidFill>
            <a:schemeClr val="bg2">
              <a:lumMod val="20000"/>
              <a:lumOff val="80000"/>
            </a:schemeClr>
          </a:solidFill>
          <a:ln w="25400">
            <a:solidFill>
              <a:schemeClr val="bg2"/>
            </a:solidFill>
          </a:ln>
        </p:spPr>
        <p:txBody>
          <a:bodyPr>
            <a:normAutofit/>
          </a:bodyPr>
          <a:lstStyle/>
          <a:p>
            <a:pPr>
              <a:lnSpc>
                <a:spcPct val="80000"/>
              </a:lnSpc>
              <a:defRPr/>
            </a:pPr>
            <a:endParaRPr lang="en-GB" altLang="en-US" sz="1200" kern="0" dirty="0" smtClean="0"/>
          </a:p>
          <a:p>
            <a:pPr indent="-166688">
              <a:lnSpc>
                <a:spcPct val="80000"/>
              </a:lnSpc>
              <a:defRPr/>
            </a:pPr>
            <a:r>
              <a:rPr lang="en-GB" altLang="en-US" sz="1200" kern="0" dirty="0" smtClean="0"/>
              <a:t>Fuel </a:t>
            </a:r>
            <a:r>
              <a:rPr lang="en-GB" altLang="en-US" sz="1200" kern="0" dirty="0"/>
              <a:t>spends ~ </a:t>
            </a:r>
            <a:r>
              <a:rPr lang="en-GB" altLang="en-US" sz="1200" kern="0" dirty="0" smtClean="0"/>
              <a:t>8 </a:t>
            </a:r>
            <a:r>
              <a:rPr lang="en-GB" altLang="en-US" sz="1200" kern="0" dirty="0"/>
              <a:t>years in the </a:t>
            </a:r>
            <a:r>
              <a:rPr lang="en-GB" altLang="en-US" sz="1200" kern="0" dirty="0" smtClean="0"/>
              <a:t>reactor</a:t>
            </a:r>
          </a:p>
          <a:p>
            <a:pPr indent="-166688">
              <a:lnSpc>
                <a:spcPct val="80000"/>
              </a:lnSpc>
              <a:defRPr/>
            </a:pPr>
            <a:endParaRPr lang="en-GB" altLang="en-US" sz="1200" kern="0" dirty="0"/>
          </a:p>
          <a:p>
            <a:pPr indent="-166688">
              <a:lnSpc>
                <a:spcPct val="80000"/>
              </a:lnSpc>
              <a:defRPr/>
            </a:pPr>
            <a:r>
              <a:rPr lang="en-GB" altLang="en-US" sz="1200" kern="0" dirty="0"/>
              <a:t>Once out of the reactor, fuel must be below 16 kW before it can be dismantled at the IFDF – this typically takes around 2 weeks, during which the fuel is housed in special ‘buffer </a:t>
            </a:r>
            <a:r>
              <a:rPr lang="en-GB" altLang="en-US" sz="1200" kern="0" dirty="0" smtClean="0"/>
              <a:t>stores’</a:t>
            </a:r>
          </a:p>
          <a:p>
            <a:pPr indent="-166688">
              <a:lnSpc>
                <a:spcPct val="80000"/>
              </a:lnSpc>
              <a:defRPr/>
            </a:pPr>
            <a:endParaRPr lang="en-GB" altLang="en-US" sz="1200" kern="0" dirty="0"/>
          </a:p>
          <a:p>
            <a:pPr indent="-166688">
              <a:lnSpc>
                <a:spcPct val="80000"/>
              </a:lnSpc>
              <a:defRPr/>
            </a:pPr>
            <a:r>
              <a:rPr lang="en-GB" altLang="en-US" sz="1200" kern="0" dirty="0"/>
              <a:t>Once below 16 kW, fuel is dismantled at the IFDF and sent to the cooling </a:t>
            </a:r>
            <a:r>
              <a:rPr lang="en-GB" altLang="en-US" sz="1200" kern="0" dirty="0" smtClean="0"/>
              <a:t>ponds</a:t>
            </a:r>
          </a:p>
          <a:p>
            <a:pPr indent="-166688">
              <a:lnSpc>
                <a:spcPct val="80000"/>
              </a:lnSpc>
              <a:defRPr/>
            </a:pPr>
            <a:endParaRPr lang="en-GB" altLang="en-US" sz="1200" kern="0" dirty="0" smtClean="0"/>
          </a:p>
          <a:p>
            <a:pPr indent="-166688">
              <a:lnSpc>
                <a:spcPct val="80000"/>
              </a:lnSpc>
              <a:defRPr/>
            </a:pPr>
            <a:r>
              <a:rPr lang="en-GB" altLang="en-US" sz="1200" kern="0" dirty="0"/>
              <a:t>Fuel must cool to &lt; 12 kW decay heat and spend at least 90 days within the </a:t>
            </a:r>
            <a:r>
              <a:rPr lang="en-GB" altLang="en-US" sz="1200" kern="0" dirty="0" smtClean="0"/>
              <a:t>ponds</a:t>
            </a:r>
          </a:p>
          <a:p>
            <a:pPr indent="-166688">
              <a:lnSpc>
                <a:spcPct val="80000"/>
              </a:lnSpc>
              <a:defRPr/>
            </a:pPr>
            <a:endParaRPr lang="en-GB" altLang="en-US" sz="1200" kern="0" dirty="0"/>
          </a:p>
          <a:p>
            <a:pPr indent="-166688">
              <a:lnSpc>
                <a:spcPct val="80000"/>
              </a:lnSpc>
              <a:defRPr/>
            </a:pPr>
            <a:r>
              <a:rPr lang="en-GB" altLang="en-US" sz="1200" kern="0" dirty="0"/>
              <a:t>Fuel elements are placed in a ‘flask’ for </a:t>
            </a:r>
            <a:r>
              <a:rPr lang="en-GB" altLang="en-US" sz="1200" kern="0" dirty="0" smtClean="0"/>
              <a:t>transport</a:t>
            </a:r>
          </a:p>
          <a:p>
            <a:pPr indent="-166688">
              <a:lnSpc>
                <a:spcPct val="80000"/>
              </a:lnSpc>
              <a:defRPr/>
            </a:pPr>
            <a:endParaRPr lang="en-GB" altLang="en-US" sz="1200" kern="0" dirty="0"/>
          </a:p>
          <a:p>
            <a:pPr indent="-166688">
              <a:lnSpc>
                <a:spcPct val="80000"/>
              </a:lnSpc>
              <a:defRPr/>
            </a:pPr>
            <a:r>
              <a:rPr lang="en-GB" altLang="en-US" sz="1200" kern="0" dirty="0"/>
              <a:t>Flask with irradiated fuel is transported by train to Sellafield for reprocessing and long-term storage</a:t>
            </a:r>
          </a:p>
          <a:p>
            <a:pPr>
              <a:lnSpc>
                <a:spcPct val="80000"/>
              </a:lnSpc>
              <a:defRPr/>
            </a:pPr>
            <a:endParaRPr lang="en-GB" altLang="en-US" sz="1800" kern="0" dirty="0"/>
          </a:p>
        </p:txBody>
      </p:sp>
      <p:pic>
        <p:nvPicPr>
          <p:cNvPr id="2" name="Picture 1">
            <a:extLst>
              <a:ext uri="{FF2B5EF4-FFF2-40B4-BE49-F238E27FC236}">
                <a16:creationId xmlns:a16="http://schemas.microsoft.com/office/drawing/2014/main" id="{91393AE6-E10D-494D-AB8F-9DBB252D6A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0997" y="1304994"/>
            <a:ext cx="2606828" cy="1799171"/>
          </a:xfrm>
          <a:prstGeom prst="rect">
            <a:avLst/>
          </a:prstGeom>
        </p:spPr>
      </p:pic>
      <p:pic>
        <p:nvPicPr>
          <p:cNvPr id="3" name="Picture 2">
            <a:extLst>
              <a:ext uri="{FF2B5EF4-FFF2-40B4-BE49-F238E27FC236}">
                <a16:creationId xmlns:a16="http://schemas.microsoft.com/office/drawing/2014/main" id="{0C3D4B6A-ABDC-4805-AE5C-4EE9882EBEB1}"/>
              </a:ext>
            </a:extLst>
          </p:cNvPr>
          <p:cNvPicPr>
            <a:picLocks noChangeAspect="1"/>
          </p:cNvPicPr>
          <p:nvPr/>
        </p:nvPicPr>
        <p:blipFill>
          <a:blip r:embed="rId4"/>
          <a:stretch>
            <a:fillRect/>
          </a:stretch>
        </p:blipFill>
        <p:spPr>
          <a:xfrm>
            <a:off x="3138356" y="1421788"/>
            <a:ext cx="2103699" cy="1577775"/>
          </a:xfrm>
          <a:prstGeom prst="rect">
            <a:avLst/>
          </a:prstGeom>
        </p:spPr>
      </p:pic>
      <p:pic>
        <p:nvPicPr>
          <p:cNvPr id="6" name="Picture 5">
            <a:extLst>
              <a:ext uri="{FF2B5EF4-FFF2-40B4-BE49-F238E27FC236}">
                <a16:creationId xmlns:a16="http://schemas.microsoft.com/office/drawing/2014/main" id="{630DBB38-EB18-4899-9280-C782EE64E3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0470" y="3309064"/>
            <a:ext cx="1713737" cy="1285303"/>
          </a:xfrm>
          <a:prstGeom prst="rect">
            <a:avLst/>
          </a:prstGeom>
        </p:spPr>
      </p:pic>
      <p:pic>
        <p:nvPicPr>
          <p:cNvPr id="7" name="Picture 6"/>
          <p:cNvPicPr>
            <a:picLocks noChangeAspect="1"/>
          </p:cNvPicPr>
          <p:nvPr/>
        </p:nvPicPr>
        <p:blipFill>
          <a:blip r:embed="rId6"/>
          <a:stretch>
            <a:fillRect/>
          </a:stretch>
        </p:blipFill>
        <p:spPr>
          <a:xfrm>
            <a:off x="2036253" y="3506598"/>
            <a:ext cx="1622143" cy="1463038"/>
          </a:xfrm>
          <a:prstGeom prst="rect">
            <a:avLst/>
          </a:prstGeom>
        </p:spPr>
      </p:pic>
      <p:pic>
        <p:nvPicPr>
          <p:cNvPr id="10" name="Picture 9">
            <a:extLst>
              <a:ext uri="{FF2B5EF4-FFF2-40B4-BE49-F238E27FC236}">
                <a16:creationId xmlns:a16="http://schemas.microsoft.com/office/drawing/2014/main" id="{00F7648D-512D-46F3-9024-6570BDD008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39600"/>
          <a:stretch/>
        </p:blipFill>
        <p:spPr>
          <a:xfrm>
            <a:off x="3169218" y="3129447"/>
            <a:ext cx="2072837" cy="1347344"/>
          </a:xfrm>
          <a:prstGeom prst="rect">
            <a:avLst/>
          </a:prstGeom>
        </p:spPr>
      </p:pic>
      <p:sp>
        <p:nvSpPr>
          <p:cNvPr id="8" name="TextBox 7"/>
          <p:cNvSpPr txBox="1"/>
          <p:nvPr/>
        </p:nvSpPr>
        <p:spPr>
          <a:xfrm>
            <a:off x="1050056" y="5386781"/>
            <a:ext cx="6696743" cy="584775"/>
          </a:xfrm>
          <a:prstGeom prst="rect">
            <a:avLst/>
          </a:prstGeom>
          <a:noFill/>
        </p:spPr>
        <p:txBody>
          <a:bodyPr wrap="square" rtlCol="0">
            <a:spAutoFit/>
          </a:bodyPr>
          <a:lstStyle/>
          <a:p>
            <a:r>
              <a:rPr lang="en-GB" sz="1600" b="1" dirty="0" smtClean="0">
                <a:solidFill>
                  <a:schemeClr val="accent1">
                    <a:lumMod val="75000"/>
                  </a:schemeClr>
                </a:solidFill>
              </a:rPr>
              <a:t>Wherever nuclear fuel is handled, active Heating and Ventilation (H&amp;V) is discharged through a filtered route</a:t>
            </a:r>
            <a:endParaRPr lang="en-GB" sz="1600" b="1" dirty="0">
              <a:solidFill>
                <a:schemeClr val="accent1">
                  <a:lumMod val="75000"/>
                </a:schemeClr>
              </a:solidFill>
            </a:endParaRPr>
          </a:p>
        </p:txBody>
      </p:sp>
      <p:sp>
        <p:nvSpPr>
          <p:cNvPr id="9" name="Footer Placeholder 8"/>
          <p:cNvSpPr>
            <a:spLocks noGrp="1"/>
          </p:cNvSpPr>
          <p:nvPr>
            <p:ph type="ftr" sz="quarter" idx="13"/>
          </p:nvPr>
        </p:nvSpPr>
        <p:spPr/>
        <p:txBody>
          <a:bodyPr/>
          <a:lstStyle/>
          <a:p>
            <a:r>
              <a:rPr lang="en-GB" altLang="en-US" smtClean="0"/>
              <a:t>| EDF Energy Generation| | NOT PROTECTIVELY MARKED | © 2019 EDF Energy Ltd. All rights Reserved.</a:t>
            </a:r>
            <a:endParaRPr lang="en-GB" altLang="en-US" dirty="0"/>
          </a:p>
        </p:txBody>
      </p:sp>
      <p:sp>
        <p:nvSpPr>
          <p:cNvPr id="11" name="Slide Number Placeholder 10"/>
          <p:cNvSpPr>
            <a:spLocks noGrp="1"/>
          </p:cNvSpPr>
          <p:nvPr>
            <p:ph type="sldNum" sz="quarter" idx="14"/>
          </p:nvPr>
        </p:nvSpPr>
        <p:spPr/>
        <p:txBody>
          <a:bodyPr/>
          <a:lstStyle/>
          <a:p>
            <a:fld id="{352D268D-E5DB-4D76-8C43-F544D2039CA0}" type="slidenum">
              <a:rPr lang="en-GB" altLang="en-US" smtClean="0"/>
              <a:pPr/>
              <a:t>9</a:t>
            </a:fld>
            <a:endParaRPr lang="en-GB" altLang="en-US"/>
          </a:p>
        </p:txBody>
      </p:sp>
    </p:spTree>
    <p:extLst>
      <p:ext uri="{BB962C8B-B14F-4D97-AF65-F5344CB8AC3E}">
        <p14:creationId xmlns:p14="http://schemas.microsoft.com/office/powerpoint/2010/main" val="1665915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EDF_Template_ORANGE_DARK_4x3">
  <a:themeElements>
    <a:clrScheme name="EDF Energy RGB NEW">
      <a:dk1>
        <a:sysClr val="windowText" lastClr="000000"/>
      </a:dk1>
      <a:lt1>
        <a:sysClr val="window" lastClr="FFFFFF"/>
      </a:lt1>
      <a:dk2>
        <a:srgbClr val="7F7F7F"/>
      </a:dk2>
      <a:lt2>
        <a:srgbClr val="BFBFBF"/>
      </a:lt2>
      <a:accent1>
        <a:srgbClr val="FE5716"/>
      </a:accent1>
      <a:accent2>
        <a:srgbClr val="FF861D"/>
      </a:accent2>
      <a:accent3>
        <a:srgbClr val="10367A"/>
      </a:accent3>
      <a:accent4>
        <a:srgbClr val="1057C8"/>
      </a:accent4>
      <a:accent5>
        <a:srgbClr val="4F9E30"/>
      </a:accent5>
      <a:accent6>
        <a:srgbClr val="C0E410"/>
      </a:accent6>
      <a:hlink>
        <a:srgbClr val="1057C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11E2F44-7F87-4207-B7C4-89FEEF81F81D}" vid="{355549E3-8C3F-4CE8-A224-7CF1648307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5OTM0OWVkNi04NTgxLTRhNzgtYmI5OS0zOGNlZTg0ODQ3NDMiIG9yaWdpbj0idXNlclNlbGVjdGVkIj48ZWxlbWVudCB1aWQ9ImlkX2NsYXNzaWZpY2F0aW9uX25vbmJ1c2luZXNzIiB2YWx1ZT0iIiB4bWxucz0iaHR0cDovL3d3dy5ib2xkb25qYW1lcy5jb20vMjAwOC8wMS9zaWUvaW50ZXJuYWwvbGFiZWwiIC8+PC9zaXNsPjxVc2VyTmFtZT5DT1JFXExMMDExMjQ8L1VzZXJOYW1lPjxEYXRlVGltZT4xMS8wOS8yMDE5IDEzOjU0OjQ3PC9EYXRlVGltZT48TGFiZWxTdHJpbmc+Tk9UIFBST1RFQ1RJVkVMWSBNQVJLRUQ8L0xhYmVsU3RyaW5nPjwvaXRlbT48L2xhYmVsSGlzdG9yeT4=</Value>
</WrappedLabelHistor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99349ed6-8581-4a78-bb99-38cee8484743" origin="userSelected">
  <element uid="id_classification_nonbusiness" value=""/>
</sisl>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098347D4CF89FD4694BA09C03805ED37" ma:contentTypeVersion="0" ma:contentTypeDescription="Create a new document." ma:contentTypeScope="" ma:versionID="f1951abcb92cf1979c521cc7749b61d4">
  <xsd:schema xmlns:xsd="http://www.w3.org/2001/XMLSchema" xmlns:xs="http://www.w3.org/2001/XMLSchema" xmlns:p="http://schemas.microsoft.com/office/2006/metadata/properties" xmlns:ns2="c048cbef-29b9-4954-b00e-4cb9009d4182" targetNamespace="http://schemas.microsoft.com/office/2006/metadata/properties" ma:root="true" ma:fieldsID="795bc61da86592c913a615a2859c8f39" ns2:_="">
    <xsd:import namespace="c048cbef-29b9-4954-b00e-4cb9009d418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8cbef-29b9-4954-b00e-4cb9009d418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p:properties xmlns:p="http://schemas.microsoft.com/office/2006/metadata/properties" xmlns:xsi="http://www.w3.org/2001/XMLSchema-instance" xmlns:pc="http://schemas.microsoft.com/office/infopath/2007/PartnerControls">
  <documentManagement>
    <_dlc_DocId xmlns="c048cbef-29b9-4954-b00e-4cb9009d4182">MZP4EA5N5E65-2963-25</_dlc_DocId>
    <_dlc_DocIdUrl xmlns="c048cbef-29b9-4954-b00e-4cb9009d4182">
      <Url>http://projects/BCT/_layouts/DocIdRedir.aspx?ID=MZP4EA5N5E65-2963-25</Url>
      <Description>MZP4EA5N5E65-2963-25</Description>
    </_dlc_DocIdUrl>
  </documentManagement>
</p:properties>
</file>

<file path=customXml/itemProps1.xml><?xml version="1.0" encoding="utf-8"?>
<ds:datastoreItem xmlns:ds="http://schemas.openxmlformats.org/officeDocument/2006/customXml" ds:itemID="{B396ECFF-055A-4DB7-9B6F-FA8DBCD4E053}">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5527ACE5-F600-4009-9265-C937970D3F79}">
  <ds:schemaRefs>
    <ds:schemaRef ds:uri="http://schemas.microsoft.com/sharepoint/v3/contenttype/forms"/>
  </ds:schemaRefs>
</ds:datastoreItem>
</file>

<file path=customXml/itemProps3.xml><?xml version="1.0" encoding="utf-8"?>
<ds:datastoreItem xmlns:ds="http://schemas.openxmlformats.org/officeDocument/2006/customXml" ds:itemID="{68882B64-BD9D-40C9-BCBF-6E2A42114D50}">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C71F4EE5-F210-4782-A7EB-F2B17502FC69}">
  <ds:schemaRefs>
    <ds:schemaRef ds:uri="http://schemas.microsoft.com/sharepoint/events"/>
  </ds:schemaRefs>
</ds:datastoreItem>
</file>

<file path=customXml/itemProps5.xml><?xml version="1.0" encoding="utf-8"?>
<ds:datastoreItem xmlns:ds="http://schemas.openxmlformats.org/officeDocument/2006/customXml" ds:itemID="{B42FC6EE-6335-4E06-8FDE-964E3B14E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8cbef-29b9-4954-b00e-4cb9009d4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02437C0F-3C7D-49F3-B333-7D5C19DFDC4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048cbef-29b9-4954-b00e-4cb9009d4182"/>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EDF_New</Template>
  <TotalTime>2913</TotalTime>
  <Words>1856</Words>
  <Application>Microsoft Office PowerPoint</Application>
  <PresentationFormat>On-screen Show (4:3)</PresentationFormat>
  <Paragraphs>216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Frutiger LT 55 Roman</vt:lpstr>
      <vt:lpstr>GreekC</vt:lpstr>
      <vt:lpstr>Calibri</vt:lpstr>
      <vt:lpstr>Frutiger LT 45 Light</vt:lpstr>
      <vt:lpstr>EDF_Template_ORANGE_DARK_4x3</vt:lpstr>
      <vt:lpstr>PowerPoint Presentation</vt:lpstr>
      <vt:lpstr>XENAH: Xenon Environmental Nuclide Analysis at Hartlepool</vt:lpstr>
      <vt:lpstr>XENAH - Overview</vt:lpstr>
      <vt:lpstr>CTBT &amp; IMS Overview</vt:lpstr>
      <vt:lpstr>Hartlepool Power Station</vt:lpstr>
      <vt:lpstr>Hartlepool Power Station</vt:lpstr>
      <vt:lpstr>Advanced Gas-cooled Reactor Design </vt:lpstr>
      <vt:lpstr>Hartlepool power station operation</vt:lpstr>
      <vt:lpstr>Journey of the nuclear fuel</vt:lpstr>
      <vt:lpstr>XENAH Project Workstreams</vt:lpstr>
      <vt:lpstr>XENAH - Workstreams</vt:lpstr>
      <vt:lpstr>Reactor stack monitoring for Xenon emissions</vt:lpstr>
      <vt:lpstr>Stand-off measurements – 3 SAUNA detector array</vt:lpstr>
      <vt:lpstr>In-Core and Environmental sample analysis</vt:lpstr>
      <vt:lpstr>XENAH Preliminary results</vt:lpstr>
      <vt:lpstr>Ultra-sensitive sample analysis</vt:lpstr>
      <vt:lpstr>Radio-xenon measurements of March blowdown</vt:lpstr>
      <vt:lpstr>Next Steps…</vt:lpstr>
      <vt:lpstr>PowerPoint Presentation</vt:lpstr>
    </vt:vector>
  </TitlesOfParts>
  <Company>EDF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Petts Andrew</dc:creator>
  <cp:keywords>NOT PROTECTIVELY MARKED</cp:keywords>
  <cp:lastModifiedBy>Petts Andrew</cp:lastModifiedBy>
  <cp:revision>66</cp:revision>
  <dcterms:created xsi:type="dcterms:W3CDTF">2019-09-11T13:56:18Z</dcterms:created>
  <dcterms:modified xsi:type="dcterms:W3CDTF">2022-06-20T14:10:42Z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0x010100098347D4CF89FD4694BA09C03805ED37</vt:lpwstr>
  </property>
  <property fmtid="{D5CDD505-2E9C-101B-9397-08002B2CF9AE}" pid="3" name="_dlc_DocIdItemGuid">
    <vt:lpwstr>65ca4e0b-3d5e-4a8e-8298-78aa8ebc7159</vt:lpwstr>
  </property>
  <property fmtid="{D5CDD505-2E9C-101B-9397-08002B2CF9AE}" pid="4" name="docIndexRef">
    <vt:lpwstr>7493ef22-84ad-4cd1-80f5-3a6528232212</vt:lpwstr>
  </property>
  <property fmtid="{D5CDD505-2E9C-101B-9397-08002B2CF9AE}" pid="5" name="bjSaver">
    <vt:lpwstr>x9fVNN6l2muzJatWJ5v0x7OHbLAl5Wwp</vt:lpwstr>
  </property>
  <property fmtid="{D5CDD505-2E9C-101B-9397-08002B2CF9AE}" pid="6" name="bjDocumentLabelXML">
    <vt:lpwstr>&lt;?xml version="1.0" encoding="us-ascii"?&gt;&lt;sisl xmlns:xsi="http://www.w3.org/2001/XMLSchema-instance" xmlns:xsd="http://www.w3.org/2001/XMLSchema" sislVersion="0" policy="99349ed6-8581-4a78-bb99-38cee8484743" origin="userSelected" xmlns="http://www.boldonj</vt:lpwstr>
  </property>
  <property fmtid="{D5CDD505-2E9C-101B-9397-08002B2CF9AE}" pid="7" name="bjDocumentLabelXML-0">
    <vt:lpwstr>ames.com/2008/01/sie/internal/label"&gt;&lt;element uid="id_classification_nonbusiness" value="" /&gt;&lt;/sisl&gt;</vt:lpwstr>
  </property>
  <property fmtid="{D5CDD505-2E9C-101B-9397-08002B2CF9AE}" pid="8" name="bjDocumentSecurityLabel">
    <vt:lpwstr>NOT PROTECTIVELY MARKED</vt:lpwstr>
  </property>
  <property fmtid="{D5CDD505-2E9C-101B-9397-08002B2CF9AE}" pid="9" name="ClassificationSecurity">
    <vt:lpwstr>NOT PROTECTIVELY MARKED</vt:lpwstr>
  </property>
  <property fmtid="{D5CDD505-2E9C-101B-9397-08002B2CF9AE}" pid="10" name="bjLabelHistoryID">
    <vt:lpwstr>{B396ECFF-055A-4DB7-9B6F-FA8DBCD4E053}</vt:lpwstr>
  </property>
  <property fmtid="{D5CDD505-2E9C-101B-9397-08002B2CF9AE}" pid="11" name="MSIP_Label_04443ded-827a-46bf-8c23-accc3d394867_Enabled">
    <vt:lpwstr>true</vt:lpwstr>
  </property>
  <property fmtid="{D5CDD505-2E9C-101B-9397-08002B2CF9AE}" pid="12" name="MSIP_Label_04443ded-827a-46bf-8c23-accc3d394867_SetDate">
    <vt:lpwstr>2022-04-18T17:36:32Z</vt:lpwstr>
  </property>
  <property fmtid="{D5CDD505-2E9C-101B-9397-08002B2CF9AE}" pid="13" name="MSIP_Label_04443ded-827a-46bf-8c23-accc3d394867_Method">
    <vt:lpwstr>Standard</vt:lpwstr>
  </property>
  <property fmtid="{D5CDD505-2E9C-101B-9397-08002B2CF9AE}" pid="14" name="MSIP_Label_04443ded-827a-46bf-8c23-accc3d394867_Name">
    <vt:lpwstr>NOT PROTECTIVELY MARKED</vt:lpwstr>
  </property>
  <property fmtid="{D5CDD505-2E9C-101B-9397-08002B2CF9AE}" pid="15" name="MSIP_Label_04443ded-827a-46bf-8c23-accc3d394867_SiteId">
    <vt:lpwstr>75046e30-7443-48c1-89c4-f710fef78b2b</vt:lpwstr>
  </property>
  <property fmtid="{D5CDD505-2E9C-101B-9397-08002B2CF9AE}" pid="16" name="MSIP_Label_04443ded-827a-46bf-8c23-accc3d394867_ActionId">
    <vt:lpwstr>f48a6fb4-79ee-41d3-98a9-34b9b61aa4ed</vt:lpwstr>
  </property>
  <property fmtid="{D5CDD505-2E9C-101B-9397-08002B2CF9AE}" pid="17" name="MSIP_Label_04443ded-827a-46bf-8c23-accc3d394867_ContentBits">
    <vt:lpwstr>0</vt:lpwstr>
  </property>
</Properties>
</file>